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58" r:id="rId4"/>
    <p:sldId id="301" r:id="rId5"/>
    <p:sldId id="285" r:id="rId6"/>
    <p:sldId id="298" r:id="rId7"/>
    <p:sldId id="286" r:id="rId8"/>
    <p:sldId id="303" r:id="rId9"/>
    <p:sldId id="287" r:id="rId10"/>
    <p:sldId id="288" r:id="rId11"/>
    <p:sldId id="289" r:id="rId12"/>
    <p:sldId id="299" r:id="rId13"/>
    <p:sldId id="290" r:id="rId14"/>
    <p:sldId id="291" r:id="rId15"/>
    <p:sldId id="296" r:id="rId16"/>
    <p:sldId id="300" r:id="rId17"/>
    <p:sldId id="297" r:id="rId18"/>
    <p:sldId id="302" r:id="rId19"/>
    <p:sldId id="283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070"/>
    <a:srgbClr val="F69200"/>
    <a:srgbClr val="D07C00"/>
    <a:srgbClr val="E68900"/>
    <a:srgbClr val="FF9900"/>
    <a:srgbClr val="009900"/>
    <a:srgbClr val="FF660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49" autoAdjust="0"/>
    <p:restoredTop sz="94660"/>
  </p:normalViewPr>
  <p:slideViewPr>
    <p:cSldViewPr>
      <p:cViewPr>
        <p:scale>
          <a:sx n="70" d="100"/>
          <a:sy n="70" d="100"/>
        </p:scale>
        <p:origin x="-14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549275"/>
            <a:ext cx="6372225" cy="3943350"/>
          </a:xfrm>
          <a:prstGeom prst="rect">
            <a:avLst/>
          </a:prstGeom>
          <a:noFill/>
        </p:spPr>
      </p:pic>
      <p:sp>
        <p:nvSpPr>
          <p:cNvPr id="3081" name="Rectangle 9" descr="Light horizontal"/>
          <p:cNvSpPr>
            <a:spLocks noChangeArrowheads="1"/>
          </p:cNvSpPr>
          <p:nvPr/>
        </p:nvSpPr>
        <p:spPr bwMode="gray">
          <a:xfrm>
            <a:off x="9525" y="9525"/>
            <a:ext cx="1473200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invGray">
          <a:xfrm>
            <a:off x="0" y="4267200"/>
            <a:ext cx="9153525" cy="1103313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ltGray">
          <a:xfrm>
            <a:off x="1473200" y="5105400"/>
            <a:ext cx="7137400" cy="533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191000"/>
            <a:ext cx="7239000" cy="1012825"/>
          </a:xfrm>
        </p:spPr>
        <p:txBody>
          <a:bodyPr/>
          <a:lstStyle>
            <a:lvl1pPr algn="l">
              <a:defRPr sz="44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524000" y="5181600"/>
            <a:ext cx="70866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84C5140D-E5AC-42FC-B499-5304273EB65A}" type="slidenum">
              <a:rPr lang="en-US"/>
              <a:pPr/>
              <a:t>‹Nº›</a:t>
            </a:fld>
            <a:endParaRPr lang="en-US"/>
          </a:p>
        </p:txBody>
      </p:sp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4254500" y="5838825"/>
            <a:ext cx="1079500" cy="633413"/>
            <a:chOff x="2680" y="3678"/>
            <a:chExt cx="680" cy="399"/>
          </a:xfrm>
        </p:grpSpPr>
        <p:sp>
          <p:nvSpPr>
            <p:cNvPr id="3086" name="Text Box 14"/>
            <p:cNvSpPr txBox="1">
              <a:spLocks noChangeArrowheads="1"/>
            </p:cNvSpPr>
            <p:nvPr/>
          </p:nvSpPr>
          <p:spPr bwMode="gray">
            <a:xfrm>
              <a:off x="2680" y="3789"/>
              <a:ext cx="6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tx2"/>
                  </a:solidFill>
                </a:rPr>
                <a:t>LOGO</a:t>
              </a: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gray">
            <a:xfrm rot="5400000">
              <a:off x="2928" y="3493"/>
              <a:ext cx="172" cy="542"/>
            </a:xfrm>
            <a:prstGeom prst="moon">
              <a:avLst>
                <a:gd name="adj" fmla="val 21208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HN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C3ADA0-6C6B-484F-AEE9-14D0996C5D5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7FCC7-DF9E-4C1A-AC43-68BE7EE0415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457200" y="1076325"/>
            <a:ext cx="8229600" cy="5248275"/>
          </a:xfrm>
        </p:spPr>
        <p:txBody>
          <a:bodyPr/>
          <a:lstStyle/>
          <a:p>
            <a:r>
              <a:rPr lang="es-ES" smtClean="0"/>
              <a:t>Haga clic en el icono para agregar una tabla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3DC72D48-E400-4918-A6C6-71F97A76036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D281A-284C-4E0F-8DA5-14FB0A6F8C1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6A430C-648A-4E20-8FC0-6E47D1D8BAF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800053-FF71-47DA-9604-DEB9C4C5C91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3BACA-3282-4306-95B3-54C90EE100B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9E76E-3606-40CA-97D2-5562158254B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DD65E-EA92-4AA6-B4EE-385825933B83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HN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D387E-20D6-444A-BD41-BF26A3349DE2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HN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HN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2CA97-07C1-43C5-A833-E9A56A25F4EE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 descr="Light horizontal"/>
          <p:cNvSpPr>
            <a:spLocks noChangeArrowheads="1"/>
          </p:cNvSpPr>
          <p:nvPr/>
        </p:nvSpPr>
        <p:spPr bwMode="gray">
          <a:xfrm>
            <a:off x="-9525" y="0"/>
            <a:ext cx="481013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0" y="0"/>
            <a:ext cx="9153525" cy="685800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033" name="AutoShape 9"/>
          <p:cNvSpPr>
            <a:spLocks noChangeArrowheads="1"/>
          </p:cNvSpPr>
          <p:nvPr/>
        </p:nvSpPr>
        <p:spPr bwMode="ltGray">
          <a:xfrm>
            <a:off x="304800" y="288925"/>
            <a:ext cx="7670800" cy="6445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763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3A540ED-81B2-4EF3-8D5F-70B183F2F1CE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7391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n-US" smtClean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gray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H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grpSp>
        <p:nvGrpSpPr>
          <p:cNvPr id="49" name="48 Grupo"/>
          <p:cNvGrpSpPr/>
          <p:nvPr/>
        </p:nvGrpSpPr>
        <p:grpSpPr>
          <a:xfrm>
            <a:off x="0" y="0"/>
            <a:ext cx="1524000" cy="1371600"/>
            <a:chOff x="0" y="0"/>
            <a:chExt cx="1752600" cy="1600200"/>
          </a:xfrm>
        </p:grpSpPr>
        <p:grpSp>
          <p:nvGrpSpPr>
            <p:cNvPr id="122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72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73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20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74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5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6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77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7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7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97" name="AutoShape 35"/>
            <p:cNvSpPr>
              <a:spLocks noChangeArrowheads="1"/>
            </p:cNvSpPr>
            <p:nvPr/>
          </p:nvSpPr>
          <p:spPr bwMode="gray">
            <a:xfrm>
              <a:off x="304800" y="533400"/>
              <a:ext cx="114300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3200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V</a:t>
              </a:r>
              <a:r>
                <a:rPr lang="en-US" sz="2400" cap="small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ivos</a:t>
              </a:r>
              <a:endParaRPr lang="en-US" sz="3200" cap="small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132" name="Text Box 13"/>
          <p:cNvSpPr txBox="1">
            <a:spLocks noChangeArrowheads="1"/>
          </p:cNvSpPr>
          <p:nvPr/>
        </p:nvSpPr>
        <p:spPr bwMode="gray">
          <a:xfrm>
            <a:off x="347190" y="3627090"/>
            <a:ext cx="872010" cy="31547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sz="19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rPr>
              <a:t>4</a:t>
            </a:r>
            <a:endParaRPr lang="en-US" sz="199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roadway" pitchFamily="82" charset="0"/>
            </a:endParaRPr>
          </a:p>
        </p:txBody>
      </p:sp>
      <p:grpSp>
        <p:nvGrpSpPr>
          <p:cNvPr id="111" name="110 Grupo"/>
          <p:cNvGrpSpPr/>
          <p:nvPr/>
        </p:nvGrpSpPr>
        <p:grpSpPr>
          <a:xfrm>
            <a:off x="0" y="1447800"/>
            <a:ext cx="1524000" cy="1371600"/>
            <a:chOff x="0" y="0"/>
            <a:chExt cx="1752600" cy="1600200"/>
          </a:xfrm>
        </p:grpSpPr>
        <p:grpSp>
          <p:nvGrpSpPr>
            <p:cNvPr id="112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14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15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16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17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18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99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25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27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2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2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13" name="AutoShape 35"/>
            <p:cNvSpPr>
              <a:spLocks noChangeArrowheads="1"/>
            </p:cNvSpPr>
            <p:nvPr/>
          </p:nvSpPr>
          <p:spPr bwMode="gray">
            <a:xfrm>
              <a:off x="262891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A</a:t>
              </a:r>
              <a:r>
                <a:rPr lang="en-US" sz="20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ctivos</a:t>
              </a:r>
              <a:endParaRPr lang="en-US" sz="28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133" name="132 Grupo"/>
          <p:cNvGrpSpPr/>
          <p:nvPr/>
        </p:nvGrpSpPr>
        <p:grpSpPr>
          <a:xfrm>
            <a:off x="0" y="2895600"/>
            <a:ext cx="1524000" cy="1371600"/>
            <a:chOff x="0" y="0"/>
            <a:chExt cx="1752600" cy="1600200"/>
          </a:xfrm>
        </p:grpSpPr>
        <p:grpSp>
          <p:nvGrpSpPr>
            <p:cNvPr id="134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36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37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38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39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0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D07C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1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42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43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4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5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6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35" name="AutoShape 35"/>
            <p:cNvSpPr>
              <a:spLocks noChangeArrowheads="1"/>
            </p:cNvSpPr>
            <p:nvPr/>
          </p:nvSpPr>
          <p:spPr bwMode="gray">
            <a:xfrm>
              <a:off x="262890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6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P</a:t>
              </a:r>
              <a:r>
                <a:rPr lang="en-US" sz="12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roductivos</a:t>
              </a:r>
              <a:endParaRPr lang="en-US" sz="16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47" name="Rectangle 3"/>
          <p:cNvSpPr txBox="1">
            <a:spLocks noChangeArrowheads="1"/>
          </p:cNvSpPr>
          <p:nvPr/>
        </p:nvSpPr>
        <p:spPr bwMode="white">
          <a:xfrm>
            <a:off x="2209800" y="4648200"/>
            <a:ext cx="5638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4400" b="1" i="0" u="none" strike="noStrike" kern="0" spc="50" normalizeH="0" baseline="0" noProof="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Certificación</a:t>
            </a:r>
            <a:r>
              <a:rPr kumimoji="0" lang="en-US" sz="4400" b="1" i="0" u="none" strike="noStrike" kern="0" spc="50" normalizeH="0" baseline="0" noProof="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 de </a:t>
            </a:r>
            <a:r>
              <a:rPr kumimoji="0" lang="en-US" sz="4400" b="1" i="0" u="none" strike="noStrike" kern="0" spc="50" normalizeH="0" baseline="0" noProof="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Vladimir Script" pitchFamily="66" charset="0"/>
              </a:rPr>
              <a:t>Líderes</a:t>
            </a:r>
            <a:endParaRPr kumimoji="0" lang="en-US" sz="4400" b="1" i="0" u="none" strike="noStrike" kern="0" spc="50" normalizeH="0" baseline="0" noProof="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Vladimir Script" pitchFamily="66" charset="0"/>
            </a:endParaRPr>
          </a:p>
        </p:txBody>
      </p:sp>
      <p:sp>
        <p:nvSpPr>
          <p:cNvPr id="55" name="Freeform 3"/>
          <p:cNvSpPr>
            <a:spLocks noEditPoints="1"/>
          </p:cNvSpPr>
          <p:nvPr/>
        </p:nvSpPr>
        <p:spPr bwMode="gray">
          <a:xfrm rot="9345575" flipV="1">
            <a:off x="794137" y="350229"/>
            <a:ext cx="7240637" cy="3815033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s-HN"/>
          </a:p>
        </p:txBody>
      </p:sp>
      <p:sp>
        <p:nvSpPr>
          <p:cNvPr id="1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4397375"/>
            <a:ext cx="1676400" cy="10128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NIVEL</a:t>
            </a:r>
            <a:endParaRPr lang="en-US" sz="2400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5181600"/>
            <a:ext cx="7162800" cy="381000"/>
          </a:xfr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1600" dirty="0" smtClean="0"/>
              <a:t>UNIÓN VENEZOLANA ORIENTAL</a:t>
            </a:r>
            <a:endParaRPr lang="en-US" sz="1600" dirty="0"/>
          </a:p>
        </p:txBody>
      </p:sp>
      <p:sp>
        <p:nvSpPr>
          <p:cNvPr id="53" name="52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7" name="Picture 2" descr="C:\Users\Ney Devis\Pictures\Logo G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228600"/>
            <a:ext cx="3141617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47" grpId="0"/>
      <p:bldP spid="126" grpId="0"/>
      <p:bldP spid="5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dor\Escritorio\Imágenes con degrado\Papiro wm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5400000">
            <a:off x="5638800" y="2438400"/>
            <a:ext cx="3657600" cy="24384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371725"/>
            <a:ext cx="4953000" cy="2733675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4000" b="1" dirty="0" smtClean="0"/>
              <a:t> Se </a:t>
            </a:r>
            <a:r>
              <a:rPr lang="en-US" sz="4000" b="1" dirty="0" err="1" smtClean="0"/>
              <a:t>debe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establecer</a:t>
            </a:r>
            <a:r>
              <a:rPr lang="en-US" sz="4000" b="1" dirty="0" smtClean="0"/>
              <a:t> la </a:t>
            </a:r>
            <a:r>
              <a:rPr lang="en-US" sz="4000" b="1" dirty="0" err="1" smtClean="0"/>
              <a:t>fecha</a:t>
            </a:r>
            <a:r>
              <a:rPr lang="en-US" sz="4000" b="1" dirty="0" smtClean="0"/>
              <a:t> de la </a:t>
            </a:r>
            <a:r>
              <a:rPr lang="en-US" sz="4000" b="1" dirty="0" err="1" smtClean="0"/>
              <a:t>multiplicación</a:t>
            </a:r>
            <a:r>
              <a:rPr lang="en-US" sz="4000" b="1" dirty="0" smtClean="0"/>
              <a:t> y </a:t>
            </a:r>
            <a:r>
              <a:rPr lang="en-US" sz="4000" b="1" dirty="0" err="1" smtClean="0"/>
              <a:t>hacerla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pública</a:t>
            </a:r>
            <a:r>
              <a:rPr lang="en-US" sz="4000" b="1" dirty="0" smtClean="0"/>
              <a:t>.</a:t>
            </a:r>
            <a:endParaRPr lang="en-US" sz="36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5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dor\Escritorio\Imágenes con degrado\Picture8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648200" y="762000"/>
            <a:ext cx="4495800" cy="5219699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4191000" cy="3886200"/>
          </a:xfrm>
        </p:spPr>
        <p:txBody>
          <a:bodyPr/>
          <a:lstStyle/>
          <a:p>
            <a:pPr algn="just"/>
            <a:r>
              <a:rPr lang="en-US" sz="3600" b="1" dirty="0" smtClean="0"/>
              <a:t>Se </a:t>
            </a:r>
            <a:r>
              <a:rPr lang="en-US" sz="3600" b="1" dirty="0" err="1" smtClean="0"/>
              <a:t>debe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tomar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muy</a:t>
            </a:r>
            <a:r>
              <a:rPr lang="en-US" sz="3600" b="1" dirty="0" smtClean="0"/>
              <a:t> en </a:t>
            </a:r>
            <a:r>
              <a:rPr lang="en-US" sz="3600" b="1" dirty="0" err="1" smtClean="0"/>
              <a:t>serio</a:t>
            </a:r>
            <a:r>
              <a:rPr lang="en-US" sz="3600" b="1" dirty="0" smtClean="0"/>
              <a:t> el </a:t>
            </a:r>
            <a:r>
              <a:rPr lang="en-US" sz="3600" b="1" dirty="0" err="1" smtClean="0"/>
              <a:t>blanco</a:t>
            </a:r>
            <a:r>
              <a:rPr lang="en-US" sz="3600" b="1" dirty="0" smtClean="0"/>
              <a:t> de </a:t>
            </a:r>
            <a:r>
              <a:rPr lang="en-US" sz="3600" b="1" dirty="0" err="1" smtClean="0"/>
              <a:t>ganar</a:t>
            </a:r>
            <a:r>
              <a:rPr lang="en-US" sz="3600" b="1" dirty="0" smtClean="0"/>
              <a:t> un alma </a:t>
            </a:r>
            <a:r>
              <a:rPr lang="en-US" sz="3600" b="1" dirty="0" err="1" smtClean="0"/>
              <a:t>por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mes</a:t>
            </a:r>
            <a:r>
              <a:rPr lang="en-US" sz="3600" b="1" dirty="0" smtClean="0"/>
              <a:t>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6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6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1143000" y="1143000"/>
            <a:ext cx="7010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En el </a:t>
            </a:r>
            <a:r>
              <a:rPr kumimoji="0" lang="en-US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libro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lang="en-US" sz="3200" b="1" kern="0" dirty="0" err="1" smtClean="0">
                <a:latin typeface="Arial Rounded MT Bold" pitchFamily="34" charset="0"/>
              </a:rPr>
              <a:t>Evangelismo</a:t>
            </a:r>
            <a:r>
              <a:rPr lang="en-US" sz="3200" b="1" kern="0" dirty="0" smtClean="0">
                <a:latin typeface="Arial Rounded MT Bold" pitchFamily="34" charset="0"/>
              </a:rPr>
              <a:t> E. 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de White </a:t>
            </a:r>
            <a:r>
              <a:rPr kumimoji="0" lang="en-US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menciona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que</a:t>
            </a:r>
            <a:r>
              <a:rPr lang="en-US" sz="3200" b="1" kern="0" dirty="0" smtClean="0">
                <a:latin typeface="Arial Rounded MT Bold" pitchFamily="34" charset="0"/>
              </a:rPr>
              <a:t>: 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800" b="1" kern="0" noProof="0" dirty="0" smtClean="0">
                <a:latin typeface="Arial Rounded MT Bold" pitchFamily="34" charset="0"/>
              </a:rPr>
              <a:t>“En </a:t>
            </a:r>
            <a:r>
              <a:rPr lang="en-US" sz="2800" b="1" kern="0" noProof="0" dirty="0" err="1" smtClean="0">
                <a:latin typeface="Arial Rounded MT Bold" pitchFamily="34" charset="0"/>
              </a:rPr>
              <a:t>comparación</a:t>
            </a:r>
            <a:r>
              <a:rPr lang="en-US" sz="2800" b="1" kern="0" noProof="0" dirty="0" smtClean="0">
                <a:latin typeface="Arial Rounded MT Bold" pitchFamily="34" charset="0"/>
              </a:rPr>
              <a:t> con el </a:t>
            </a:r>
            <a:r>
              <a:rPr lang="en-US" sz="2800" b="1" kern="0" noProof="0" dirty="0" err="1" smtClean="0">
                <a:latin typeface="Arial Rounded MT Bold" pitchFamily="34" charset="0"/>
              </a:rPr>
              <a:t>número</a:t>
            </a:r>
            <a:r>
              <a:rPr lang="en-US" sz="2800" b="1" kern="0" noProof="0" dirty="0" smtClean="0">
                <a:latin typeface="Arial Rounded MT Bold" pitchFamily="34" charset="0"/>
              </a:rPr>
              <a:t> de los </a:t>
            </a:r>
            <a:r>
              <a:rPr lang="en-US" sz="2800" b="1" kern="0" noProof="0" dirty="0" err="1" smtClean="0">
                <a:latin typeface="Arial Rounded MT Bold" pitchFamily="34" charset="0"/>
              </a:rPr>
              <a:t>que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rechazan</a:t>
            </a:r>
            <a:r>
              <a:rPr lang="en-US" sz="2800" b="1" kern="0" noProof="0" dirty="0" smtClean="0">
                <a:latin typeface="Arial Rounded MT Bold" pitchFamily="34" charset="0"/>
              </a:rPr>
              <a:t> la </a:t>
            </a:r>
            <a:r>
              <a:rPr lang="en-US" sz="2800" b="1" kern="0" noProof="0" dirty="0" err="1" smtClean="0">
                <a:latin typeface="Arial Rounded MT Bold" pitchFamily="34" charset="0"/>
              </a:rPr>
              <a:t>verdad</a:t>
            </a:r>
            <a:r>
              <a:rPr lang="en-US" sz="2800" b="1" kern="0" noProof="0" dirty="0" smtClean="0">
                <a:latin typeface="Arial Rounded MT Bold" pitchFamily="34" charset="0"/>
              </a:rPr>
              <a:t>, los </a:t>
            </a:r>
            <a:r>
              <a:rPr lang="en-US" sz="2800" b="1" kern="0" noProof="0" dirty="0" err="1" smtClean="0">
                <a:latin typeface="Arial Rounded MT Bold" pitchFamily="34" charset="0"/>
              </a:rPr>
              <a:t>que</a:t>
            </a:r>
            <a:r>
              <a:rPr lang="en-US" sz="2800" b="1" kern="0" noProof="0" dirty="0" smtClean="0">
                <a:latin typeface="Arial Rounded MT Bold" pitchFamily="34" charset="0"/>
              </a:rPr>
              <a:t> la </a:t>
            </a:r>
            <a:r>
              <a:rPr lang="en-US" sz="2800" b="1" kern="0" noProof="0" dirty="0" err="1" smtClean="0">
                <a:latin typeface="Arial Rounded MT Bold" pitchFamily="34" charset="0"/>
              </a:rPr>
              <a:t>reciben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serán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muy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pocos</a:t>
            </a:r>
            <a:r>
              <a:rPr lang="en-US" sz="2800" b="1" kern="0" noProof="0" dirty="0" smtClean="0">
                <a:latin typeface="Arial Rounded MT Bold" pitchFamily="34" charset="0"/>
              </a:rPr>
              <a:t>, </a:t>
            </a:r>
            <a:r>
              <a:rPr lang="en-US" sz="2800" b="1" kern="0" noProof="0" dirty="0" err="1" smtClean="0">
                <a:latin typeface="Arial Rounded MT Bold" pitchFamily="34" charset="0"/>
              </a:rPr>
              <a:t>pero</a:t>
            </a:r>
            <a:r>
              <a:rPr lang="en-US" sz="2800" b="1" kern="0" noProof="0" dirty="0" smtClean="0">
                <a:latin typeface="Arial Rounded MT Bold" pitchFamily="34" charset="0"/>
              </a:rPr>
              <a:t> un alma </a:t>
            </a:r>
            <a:r>
              <a:rPr lang="en-US" sz="2800" b="1" kern="0" noProof="0" dirty="0" err="1" smtClean="0">
                <a:latin typeface="Arial Rounded MT Bold" pitchFamily="34" charset="0"/>
              </a:rPr>
              <a:t>es</a:t>
            </a:r>
            <a:r>
              <a:rPr lang="en-US" sz="2800" b="1" kern="0" noProof="0" dirty="0" smtClean="0">
                <a:latin typeface="Arial Rounded MT Bold" pitchFamily="34" charset="0"/>
              </a:rPr>
              <a:t> de mayor valor </a:t>
            </a:r>
            <a:r>
              <a:rPr lang="en-US" sz="2800" b="1" kern="0" noProof="0" dirty="0" err="1" smtClean="0">
                <a:latin typeface="Arial Rounded MT Bold" pitchFamily="34" charset="0"/>
              </a:rPr>
              <a:t>que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varios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mundos</a:t>
            </a:r>
            <a:r>
              <a:rPr lang="en-US" sz="2800" b="1" kern="0" noProof="0" dirty="0" smtClean="0">
                <a:latin typeface="Arial Rounded MT Bold" pitchFamily="34" charset="0"/>
              </a:rPr>
              <a:t>. No </a:t>
            </a:r>
            <a:r>
              <a:rPr lang="en-US" sz="2800" b="1" kern="0" noProof="0" dirty="0" err="1" smtClean="0">
                <a:latin typeface="Arial Rounded MT Bold" pitchFamily="34" charset="0"/>
              </a:rPr>
              <a:t>debemos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desanimarnos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aun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cuando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nuestra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obra</a:t>
            </a:r>
            <a:r>
              <a:rPr lang="en-US" sz="2800" b="1" kern="0" noProof="0" dirty="0" smtClean="0">
                <a:latin typeface="Arial Rounded MT Bold" pitchFamily="34" charset="0"/>
              </a:rPr>
              <a:t> no </a:t>
            </a:r>
            <a:r>
              <a:rPr lang="en-US" sz="2800" b="1" kern="0" noProof="0" dirty="0" err="1" smtClean="0">
                <a:latin typeface="Arial Rounded MT Bold" pitchFamily="34" charset="0"/>
              </a:rPr>
              <a:t>parezca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tener</a:t>
            </a:r>
            <a:r>
              <a:rPr lang="en-US" sz="2800" b="1" kern="0" noProof="0" dirty="0" smtClean="0">
                <a:latin typeface="Arial Rounded MT Bold" pitchFamily="34" charset="0"/>
              </a:rPr>
              <a:t> grandes </a:t>
            </a:r>
            <a:r>
              <a:rPr lang="en-US" sz="2800" b="1" kern="0" noProof="0" dirty="0" err="1" smtClean="0">
                <a:latin typeface="Arial Rounded MT Bold" pitchFamily="34" charset="0"/>
              </a:rPr>
              <a:t>resultados</a:t>
            </a:r>
            <a:r>
              <a:rPr lang="en-US" sz="2800" b="1" kern="0" noProof="0" dirty="0" smtClean="0">
                <a:latin typeface="Arial Rounded MT Bold" pitchFamily="34" charset="0"/>
              </a:rPr>
              <a:t>”.</a:t>
            </a:r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2800" i="1" u="none" strike="noStrike" kern="0" cap="none" spc="0" normalizeH="0" baseline="0" dirty="0" err="1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Evangelismo</a:t>
            </a:r>
            <a:r>
              <a:rPr kumimoji="0" lang="en-US" sz="2800" i="1" u="none" strike="noStrike" kern="0" cap="none" spc="0" normalizeH="0" dirty="0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, p. 242.</a:t>
            </a:r>
            <a:endParaRPr kumimoji="0" lang="en-US" sz="28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Garamond" pitchFamily="2" charset="0"/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bldLvl="3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Administrador\Escritorio\Imágenes con degrado\Picture42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47799" y="1410518"/>
            <a:ext cx="3505201" cy="4380682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543800" cy="904875"/>
          </a:xfrm>
        </p:spPr>
        <p:txBody>
          <a:bodyPr/>
          <a:lstStyle/>
          <a:p>
            <a:r>
              <a:rPr lang="en-US" sz="3600" b="1" dirty="0" smtClean="0"/>
              <a:t> </a:t>
            </a:r>
            <a:r>
              <a:rPr lang="en-US" sz="3600" b="1" dirty="0" err="1" smtClean="0"/>
              <a:t>Escoja</a:t>
            </a:r>
            <a:r>
              <a:rPr lang="en-US" sz="3600" b="1" dirty="0" smtClean="0"/>
              <a:t> un Lugar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7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4038600" y="1457325"/>
            <a:ext cx="480060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tabLst/>
              <a:defRPr/>
            </a:pP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ES_tradnl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No se debe trabajar desordenadamente. </a:t>
            </a: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ES_tradnl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Hay que escoger un</a:t>
            </a:r>
            <a:r>
              <a:rPr kumimoji="0" lang="es-ES_tradnl" sz="28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r>
              <a:rPr kumimoji="0" lang="es-ES_tradnl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lugar determinado y concentrar allí el trabajo para evangelizar y crecer.</a:t>
            </a: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s-ES_tradnl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/>
            </a:r>
            <a:b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</a:br>
            <a:endParaRPr kumimoji="0" lang="en-US" sz="3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  <p:bldP spid="25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dor\Escritorio\Imágenes con degrado\Ignor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143000"/>
            <a:ext cx="6324600" cy="5105401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228725"/>
            <a:ext cx="7391400" cy="2124075"/>
          </a:xfrm>
        </p:spPr>
        <p:txBody>
          <a:bodyPr/>
          <a:lstStyle/>
          <a:p>
            <a:pPr lvl="1" algn="just"/>
            <a:r>
              <a:rPr lang="es-ES_tradnl" sz="3200" dirty="0" smtClean="0"/>
              <a:t>Se debe poseer un “buen sistema” de retención de los nuevos miembros.</a:t>
            </a:r>
            <a:endParaRPr lang="en-US" sz="3600" dirty="0"/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8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dor\Escritorio\Imágenes con degrado\negros estudiando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B0F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4572000" y="2209800"/>
            <a:ext cx="4194175" cy="4073525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399"/>
            <a:ext cx="7315200" cy="2057401"/>
          </a:xfrm>
        </p:spPr>
        <p:txBody>
          <a:bodyPr/>
          <a:lstStyle/>
          <a:p>
            <a:pPr lvl="1" algn="just"/>
            <a:r>
              <a:rPr lang="es-ES_tradnl" sz="3200" dirty="0" smtClean="0"/>
              <a:t>Dele a su sub-líder entrenamiento, participación y relevancia dentro de la G.P. a fin de prepararlo para la multiplicación.</a:t>
            </a:r>
            <a:endParaRPr lang="en-US" sz="3600" dirty="0"/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9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9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1143000" y="1143000"/>
            <a:ext cx="7010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El manual de la </a:t>
            </a:r>
            <a:r>
              <a:rPr lang="en-US" sz="3200" b="1" kern="0" dirty="0" smtClean="0">
                <a:latin typeface="Arial Rounded MT Bold" pitchFamily="34" charset="0"/>
              </a:rPr>
              <a:t>G.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P. </a:t>
            </a:r>
            <a:r>
              <a:rPr kumimoji="0" lang="en-US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comenta</a:t>
            </a: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que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la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multiplicación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de la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cada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G.P.,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debe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realizarse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bajo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los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siguientes</a:t>
            </a:r>
            <a:r>
              <a:rPr kumimoji="0" lang="en-US" sz="32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criterios</a:t>
            </a:r>
            <a:r>
              <a:rPr lang="en-US" sz="3200" b="1" kern="0" dirty="0" smtClean="0">
                <a:latin typeface="Arial Rounded MT Bold" pitchFamily="34" charset="0"/>
              </a:rPr>
              <a:t>: 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defRPr/>
            </a:pPr>
            <a:r>
              <a:rPr lang="en-US" sz="2800" b="1" kern="0" noProof="0" dirty="0" smtClean="0">
                <a:latin typeface="Arial Rounded MT Bold" pitchFamily="34" charset="0"/>
              </a:rPr>
              <a:t>“</a:t>
            </a:r>
            <a:r>
              <a:rPr lang="en-US" sz="2800" b="1" kern="0" noProof="0" dirty="0" err="1" smtClean="0">
                <a:latin typeface="Arial Rounded MT Bold" pitchFamily="34" charset="0"/>
              </a:rPr>
              <a:t>Cuando</a:t>
            </a:r>
            <a:r>
              <a:rPr lang="en-US" sz="2800" b="1" kern="0" noProof="0" dirty="0" smtClean="0">
                <a:latin typeface="Arial Rounded MT Bold" pitchFamily="34" charset="0"/>
              </a:rPr>
              <a:t> la G.P. </a:t>
            </a:r>
            <a:r>
              <a:rPr lang="en-US" sz="2800" b="1" kern="0" noProof="0" dirty="0" err="1" smtClean="0">
                <a:latin typeface="Arial Rounded MT Bold" pitchFamily="34" charset="0"/>
              </a:rPr>
              <a:t>llega</a:t>
            </a:r>
            <a:r>
              <a:rPr lang="en-US" sz="2800" b="1" kern="0" noProof="0" dirty="0" smtClean="0">
                <a:latin typeface="Arial Rounded MT Bold" pitchFamily="34" charset="0"/>
              </a:rPr>
              <a:t> a </a:t>
            </a:r>
            <a:r>
              <a:rPr lang="en-US" sz="2800" b="1" kern="0" noProof="0" dirty="0" err="1" smtClean="0">
                <a:latin typeface="Arial Rounded MT Bold" pitchFamily="34" charset="0"/>
              </a:rPr>
              <a:t>tener</a:t>
            </a:r>
            <a:r>
              <a:rPr lang="en-US" sz="2800" b="1" kern="0" noProof="0" dirty="0" smtClean="0">
                <a:latin typeface="Arial Rounded MT Bold" pitchFamily="34" charset="0"/>
              </a:rPr>
              <a:t> el </a:t>
            </a:r>
            <a:r>
              <a:rPr lang="en-US" sz="2800" b="1" kern="0" noProof="0" dirty="0" err="1" smtClean="0">
                <a:latin typeface="Arial Rounded MT Bold" pitchFamily="34" charset="0"/>
              </a:rPr>
              <a:t>doble</a:t>
            </a:r>
            <a:r>
              <a:rPr lang="en-US" sz="2800" b="1" kern="0" noProof="0" dirty="0" smtClean="0">
                <a:latin typeface="Arial Rounded MT Bold" pitchFamily="34" charset="0"/>
              </a:rPr>
              <a:t> de </a:t>
            </a:r>
            <a:r>
              <a:rPr lang="en-US" sz="2800" b="1" kern="0" noProof="0" dirty="0" err="1" smtClean="0">
                <a:latin typeface="Arial Rounded MT Bold" pitchFamily="34" charset="0"/>
              </a:rPr>
              <a:t>miembros</a:t>
            </a:r>
            <a:r>
              <a:rPr lang="en-US" sz="2800" b="1" kern="0" noProof="0" dirty="0" smtClean="0">
                <a:latin typeface="Arial Rounded MT Bold" pitchFamily="34" charset="0"/>
              </a:rPr>
              <a:t> se forma </a:t>
            </a:r>
            <a:r>
              <a:rPr lang="en-US" sz="2800" b="1" kern="0" noProof="0" dirty="0" err="1" smtClean="0">
                <a:latin typeface="Arial Rounded MT Bold" pitchFamily="34" charset="0"/>
              </a:rPr>
              <a:t>otra</a:t>
            </a:r>
            <a:r>
              <a:rPr lang="en-US" sz="2800" b="1" kern="0" noProof="0" dirty="0" smtClean="0">
                <a:latin typeface="Arial Rounded MT Bold" pitchFamily="34" charset="0"/>
              </a:rPr>
              <a:t> G.P. con </a:t>
            </a:r>
            <a:r>
              <a:rPr lang="en-US" sz="2800" b="1" kern="0" noProof="0" dirty="0" err="1" smtClean="0">
                <a:latin typeface="Arial Rounded MT Bold" pitchFamily="34" charset="0"/>
              </a:rPr>
              <a:t>su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respectivo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líder</a:t>
            </a:r>
            <a:r>
              <a:rPr lang="en-US" sz="2800" b="1" kern="0" noProof="0" dirty="0" smtClean="0">
                <a:latin typeface="Arial Rounded MT Bold" pitchFamily="34" charset="0"/>
              </a:rPr>
              <a:t>. </a:t>
            </a:r>
            <a:r>
              <a:rPr lang="en-US" sz="2800" b="1" kern="0" noProof="0" dirty="0" err="1" smtClean="0">
                <a:latin typeface="Arial Rounded MT Bold" pitchFamily="34" charset="0"/>
              </a:rPr>
              <a:t>Significa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que</a:t>
            </a:r>
            <a:r>
              <a:rPr lang="en-US" sz="2800" b="1" kern="0" noProof="0" dirty="0" smtClean="0">
                <a:latin typeface="Arial Rounded MT Bold" pitchFamily="34" charset="0"/>
              </a:rPr>
              <a:t> en </a:t>
            </a:r>
            <a:r>
              <a:rPr lang="en-US" sz="2800" b="1" kern="0" noProof="0" dirty="0" err="1" smtClean="0">
                <a:latin typeface="Arial Rounded MT Bold" pitchFamily="34" charset="0"/>
              </a:rPr>
              <a:t>toda</a:t>
            </a:r>
            <a:r>
              <a:rPr lang="en-US" sz="2800" b="1" kern="0" noProof="0" dirty="0" smtClean="0">
                <a:latin typeface="Arial Rounded MT Bold" pitchFamily="34" charset="0"/>
              </a:rPr>
              <a:t> G.P. </a:t>
            </a:r>
            <a:r>
              <a:rPr lang="en-US" sz="2800" b="1" kern="0" noProof="0" dirty="0" err="1" smtClean="0">
                <a:latin typeface="Arial Rounded MT Bold" pitchFamily="34" charset="0"/>
              </a:rPr>
              <a:t>debe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existir</a:t>
            </a:r>
            <a:r>
              <a:rPr lang="en-US" sz="2800" b="1" kern="0" noProof="0" dirty="0" smtClean="0">
                <a:latin typeface="Arial Rounded MT Bold" pitchFamily="34" charset="0"/>
              </a:rPr>
              <a:t> un </a:t>
            </a:r>
            <a:r>
              <a:rPr lang="en-US" sz="2800" b="1" kern="0" noProof="0" dirty="0" err="1" smtClean="0">
                <a:latin typeface="Arial Rounded MT Bold" pitchFamily="34" charset="0"/>
              </a:rPr>
              <a:t>líder</a:t>
            </a:r>
            <a:r>
              <a:rPr lang="en-US" sz="2800" b="1" kern="0" noProof="0" dirty="0" smtClean="0">
                <a:latin typeface="Arial Rounded MT Bold" pitchFamily="34" charset="0"/>
              </a:rPr>
              <a:t> </a:t>
            </a:r>
            <a:r>
              <a:rPr lang="en-US" sz="2800" b="1" kern="0" noProof="0" dirty="0" err="1" smtClean="0">
                <a:latin typeface="Arial Rounded MT Bold" pitchFamily="34" charset="0"/>
              </a:rPr>
              <a:t>asociado</a:t>
            </a:r>
            <a:r>
              <a:rPr lang="en-US" sz="2800" b="1" kern="0" noProof="0" dirty="0" smtClean="0">
                <a:latin typeface="Arial Rounded MT Bold" pitchFamily="34" charset="0"/>
              </a:rPr>
              <a:t>”.</a:t>
            </a:r>
          </a:p>
          <a:p>
            <a:pPr marR="0" lvl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SzTx/>
              <a:tabLst/>
              <a:defRPr/>
            </a:pPr>
            <a:r>
              <a:rPr kumimoji="0" lang="en-US" sz="2800" i="1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Manual de </a:t>
            </a:r>
            <a:r>
              <a:rPr kumimoji="0" lang="en-US" sz="2800" i="1" u="none" strike="noStrike" kern="0" cap="none" spc="0" normalizeH="0" baseline="0" dirty="0" err="1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pequeñas</a:t>
            </a:r>
            <a:r>
              <a:rPr kumimoji="0" lang="en-US" sz="2800" i="1" u="none" strike="noStrike" kern="0" cap="none" spc="0" normalizeH="0" baseline="0" dirty="0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 </a:t>
            </a:r>
            <a:r>
              <a:rPr kumimoji="0" lang="en-US" sz="2800" i="1" u="none" strike="noStrike" kern="0" cap="none" spc="0" normalizeH="0" baseline="0" dirty="0" err="1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congregaciones</a:t>
            </a:r>
            <a:r>
              <a:rPr kumimoji="0" lang="en-US" sz="2800" i="1" u="none" strike="noStrike" kern="0" cap="none" spc="0" normalizeH="0" dirty="0" smtClean="0">
                <a:ln>
                  <a:noFill/>
                </a:ln>
                <a:effectLst/>
                <a:uLnTx/>
                <a:uFillTx/>
                <a:latin typeface="Garamond" pitchFamily="2" charset="0"/>
              </a:rPr>
              <a:t>, p. 24.</a:t>
            </a:r>
            <a:endParaRPr kumimoji="0" lang="en-US" sz="28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Garamond" pitchFamily="2" charset="0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 bldLvl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305800" cy="838200"/>
          </a:xfrm>
        </p:spPr>
        <p:txBody>
          <a:bodyPr/>
          <a:lstStyle/>
          <a:p>
            <a:pPr lvl="1" algn="just"/>
            <a:r>
              <a:rPr lang="es-ES_tradnl" sz="3200" dirty="0" smtClean="0"/>
              <a:t>No </a:t>
            </a:r>
            <a:r>
              <a:rPr lang="es-ES_tradnl" sz="3200" smtClean="0"/>
              <a:t>se desvíe </a:t>
            </a:r>
            <a:r>
              <a:rPr lang="es-ES_tradnl" sz="3200" dirty="0" smtClean="0"/>
              <a:t>por objetivos misceláneos.</a:t>
            </a:r>
            <a:endParaRPr lang="en-US" sz="3600" dirty="0"/>
          </a:p>
        </p:txBody>
      </p:sp>
      <p:grpSp>
        <p:nvGrpSpPr>
          <p:cNvPr id="3" name="14 Grupo"/>
          <p:cNvGrpSpPr/>
          <p:nvPr/>
        </p:nvGrpSpPr>
        <p:grpSpPr>
          <a:xfrm>
            <a:off x="-304800" y="2481352"/>
            <a:ext cx="2029594" cy="1862048"/>
            <a:chOff x="1467495" y="1115515"/>
            <a:chExt cx="1492306" cy="1950687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467495" y="1115515"/>
              <a:ext cx="1492306" cy="19506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15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10</a:t>
              </a:r>
              <a:endParaRPr lang="en-US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n-US" sz="2400" b="1" dirty="0" smtClean="0"/>
              <a:t>MULTIPLICACIÓN EN UN AÑO DE LA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 descr="C:\Documents and Settings\Administrador\Escritorio\Imágenes con degrado\Penteco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524000"/>
            <a:ext cx="5410200" cy="5105400"/>
          </a:xfrm>
          <a:prstGeom prst="rect">
            <a:avLst/>
          </a:prstGeom>
          <a:noFill/>
        </p:spPr>
      </p:pic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4724400" y="16002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tabLst/>
              <a:defRPr/>
            </a:pPr>
            <a:endParaRPr kumimoji="0" lang="es-ES_tradnl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  <a:p>
            <a:pPr marL="742950" marR="0" lvl="1" indent="-28575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s-ES_tradnl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Subordine todos los objetivos al objetivo principal de su G.P. el cual es crecer y multiplicarse.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  <p:bldP spid="26" grpId="0" build="p" bldLvl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371600"/>
            <a:ext cx="7239000" cy="4419600"/>
          </a:xfrm>
        </p:spPr>
        <p:txBody>
          <a:bodyPr/>
          <a:lstStyle/>
          <a:p>
            <a:pPr marL="0" lvl="1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dirty="0" smtClean="0"/>
              <a:t>L. </a:t>
            </a:r>
            <a:r>
              <a:rPr lang="es-ES_tradnl" dirty="0" err="1" smtClean="0"/>
              <a:t>Stockstill</a:t>
            </a:r>
            <a:r>
              <a:rPr lang="es-ES_tradnl" dirty="0" smtClean="0"/>
              <a:t> comenta que:</a:t>
            </a:r>
          </a:p>
          <a:p>
            <a:pPr marL="0" lvl="1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dirty="0" smtClean="0"/>
              <a:t>“La multiplicación en sí puede ser una experiencia emocionante. Muchos grupos celebran una </a:t>
            </a:r>
            <a:r>
              <a:rPr lang="es-ES_tradnl" dirty="0" smtClean="0">
                <a:latin typeface="Arial"/>
                <a:cs typeface="Arial"/>
              </a:rPr>
              <a:t>«fiesta de multiplicación</a:t>
            </a:r>
            <a:r>
              <a:rPr lang="es-ES_tradnl" sz="3200" dirty="0" smtClean="0">
                <a:cs typeface="Arial"/>
              </a:rPr>
              <a:t>», un gran evento al que asiste el pastor de zona, miembros de la iglesia que aún no están en una célula y hasta </a:t>
            </a:r>
            <a:r>
              <a:rPr lang="es-ES_tradnl" sz="3200" dirty="0" err="1" smtClean="0">
                <a:cs typeface="Arial"/>
              </a:rPr>
              <a:t>inconversos</a:t>
            </a:r>
            <a:r>
              <a:rPr lang="es-ES_tradnl" sz="3200" dirty="0" smtClean="0">
                <a:cs typeface="Arial"/>
              </a:rPr>
              <a:t>”.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i="1" dirty="0" smtClean="0">
                <a:latin typeface="Garamond" pitchFamily="2" charset="0"/>
                <a:cs typeface="Arial"/>
              </a:rPr>
              <a:t>La iglesia celular, p. 78.</a:t>
            </a:r>
            <a:endParaRPr lang="en-US" i="1" dirty="0">
              <a:latin typeface="Garamond" pitchFamily="2" charset="0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304800" y="2481352"/>
            <a:ext cx="2029594" cy="1862048"/>
            <a:chOff x="1467495" y="1115515"/>
            <a:chExt cx="1492306" cy="1950687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467495" y="1115515"/>
              <a:ext cx="1492306" cy="19506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15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10</a:t>
              </a:r>
              <a:endParaRPr lang="en-US" sz="115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>
          <a:xfrm>
            <a:off x="457200" y="319088"/>
            <a:ext cx="7391400" cy="563562"/>
          </a:xfrm>
        </p:spPr>
        <p:txBody>
          <a:bodyPr/>
          <a:lstStyle/>
          <a:p>
            <a:r>
              <a:rPr lang="en-US" sz="2400" b="1" dirty="0" smtClean="0"/>
              <a:t>MULTIPLICACIÓN EN UN AÑO DE LA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5" name="34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36" name="35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7" name="36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8" name="37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9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0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41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2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5181600"/>
            <a:ext cx="7162800" cy="381000"/>
          </a:xfr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1600" dirty="0" smtClean="0"/>
              <a:t>CERTIFICACIÓN DE LÍDERES</a:t>
            </a:r>
            <a:endParaRPr lang="en-US" sz="1600" dirty="0"/>
          </a:p>
        </p:txBody>
      </p:sp>
      <p:grpSp>
        <p:nvGrpSpPr>
          <p:cNvPr id="2" name="48 Grupo"/>
          <p:cNvGrpSpPr/>
          <p:nvPr/>
        </p:nvGrpSpPr>
        <p:grpSpPr>
          <a:xfrm>
            <a:off x="0" y="0"/>
            <a:ext cx="1524000" cy="1371600"/>
            <a:chOff x="0" y="0"/>
            <a:chExt cx="1752600" cy="1600200"/>
          </a:xfrm>
        </p:grpSpPr>
        <p:grpSp>
          <p:nvGrpSpPr>
            <p:cNvPr id="3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72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73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4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74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5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206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76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5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7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7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8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97" name="AutoShape 35"/>
            <p:cNvSpPr>
              <a:spLocks noChangeArrowheads="1"/>
            </p:cNvSpPr>
            <p:nvPr/>
          </p:nvSpPr>
          <p:spPr bwMode="gray">
            <a:xfrm>
              <a:off x="304800" y="533400"/>
              <a:ext cx="114300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3200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V</a:t>
              </a:r>
              <a:r>
                <a:rPr lang="en-US" sz="2400" cap="small" dirty="0" err="1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ivos</a:t>
              </a:r>
              <a:endParaRPr lang="en-US" sz="3200" cap="small" dirty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sp>
        <p:nvSpPr>
          <p:cNvPr id="47" name="Rectangle 3"/>
          <p:cNvSpPr txBox="1">
            <a:spLocks noChangeArrowheads="1"/>
          </p:cNvSpPr>
          <p:nvPr/>
        </p:nvSpPr>
        <p:spPr bwMode="white">
          <a:xfrm>
            <a:off x="1600200" y="2895600"/>
            <a:ext cx="7391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lang="en-US" sz="4400" b="1" kern="0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ladimir Script" pitchFamily="66" charset="0"/>
              </a:rPr>
              <a:t>Fin.</a:t>
            </a:r>
            <a:endParaRPr kumimoji="0" lang="en-US" sz="4400" b="1" i="0" u="none" strike="noStrike" kern="0" spc="50" normalizeH="0" baseline="0" noProof="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Vladimir Script" pitchFamily="66" charset="0"/>
            </a:endParaRPr>
          </a:p>
        </p:txBody>
      </p:sp>
      <p:grpSp>
        <p:nvGrpSpPr>
          <p:cNvPr id="6" name="110 Grupo"/>
          <p:cNvGrpSpPr/>
          <p:nvPr/>
        </p:nvGrpSpPr>
        <p:grpSpPr>
          <a:xfrm>
            <a:off x="0" y="1447800"/>
            <a:ext cx="1524000" cy="1371600"/>
            <a:chOff x="0" y="0"/>
            <a:chExt cx="1752600" cy="1600200"/>
          </a:xfrm>
        </p:grpSpPr>
        <p:grpSp>
          <p:nvGrpSpPr>
            <p:cNvPr id="7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14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15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8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17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18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0099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25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9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28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29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0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31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13" name="AutoShape 35"/>
            <p:cNvSpPr>
              <a:spLocks noChangeArrowheads="1"/>
            </p:cNvSpPr>
            <p:nvPr/>
          </p:nvSpPr>
          <p:spPr bwMode="gray">
            <a:xfrm>
              <a:off x="262891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28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A</a:t>
              </a:r>
              <a:r>
                <a:rPr lang="en-US" sz="20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ctivos</a:t>
              </a:r>
              <a:endParaRPr lang="en-US" sz="28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grpSp>
        <p:nvGrpSpPr>
          <p:cNvPr id="10" name="132 Grupo"/>
          <p:cNvGrpSpPr/>
          <p:nvPr/>
        </p:nvGrpSpPr>
        <p:grpSpPr>
          <a:xfrm>
            <a:off x="0" y="2895600"/>
            <a:ext cx="1524000" cy="1371600"/>
            <a:chOff x="0" y="0"/>
            <a:chExt cx="1752600" cy="1600200"/>
          </a:xfrm>
        </p:grpSpPr>
        <p:grpSp>
          <p:nvGrpSpPr>
            <p:cNvPr id="11" name="121 Grupo"/>
            <p:cNvGrpSpPr/>
            <p:nvPr/>
          </p:nvGrpSpPr>
          <p:grpSpPr>
            <a:xfrm>
              <a:off x="0" y="0"/>
              <a:ext cx="1752600" cy="1600200"/>
              <a:chOff x="0" y="1524000"/>
              <a:chExt cx="1302271" cy="1295399"/>
            </a:xfrm>
          </p:grpSpPr>
          <p:sp>
            <p:nvSpPr>
              <p:cNvPr id="136" name="Oval 10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sp>
            <p:nvSpPr>
              <p:cNvPr id="137" name="Oval 11"/>
              <p:cNvSpPr>
                <a:spLocks noChangeArrowheads="1"/>
              </p:cNvSpPr>
              <p:nvPr/>
            </p:nvSpPr>
            <p:spPr bwMode="gray">
              <a:xfrm>
                <a:off x="0" y="1524000"/>
                <a:ext cx="1302271" cy="1295399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anchor="ctr">
                <a:spAutoFit/>
              </a:bodyPr>
              <a:lstStyle/>
              <a:p>
                <a:endParaRPr lang="es-HN"/>
              </a:p>
            </p:txBody>
          </p:sp>
          <p:grpSp>
            <p:nvGrpSpPr>
              <p:cNvPr id="12" name="119 Grupo"/>
              <p:cNvGrpSpPr/>
              <p:nvPr/>
            </p:nvGrpSpPr>
            <p:grpSpPr>
              <a:xfrm>
                <a:off x="85160" y="1608710"/>
                <a:ext cx="1132908" cy="1127883"/>
                <a:chOff x="85160" y="1608710"/>
                <a:chExt cx="1132908" cy="1127883"/>
              </a:xfrm>
            </p:grpSpPr>
            <p:sp>
              <p:nvSpPr>
                <p:cNvPr id="139" name="Oval 12"/>
                <p:cNvSpPr>
                  <a:spLocks noChangeArrowheads="1"/>
                </p:cNvSpPr>
                <p:nvPr/>
              </p:nvSpPr>
              <p:spPr bwMode="gray">
                <a:xfrm>
                  <a:off x="85160" y="1608710"/>
                  <a:ext cx="1131952" cy="1125979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>
                        <a:gamma/>
                        <a:shade val="54118"/>
                        <a:invGamma/>
                      </a:schemeClr>
                    </a:gs>
                    <a:gs pos="50000">
                      <a:schemeClr val="folHlink"/>
                    </a:gs>
                    <a:gs pos="100000">
                      <a:schemeClr val="folHlink">
                        <a:gamma/>
                        <a:shade val="54118"/>
                        <a:invGamma/>
                      </a:schemeClr>
                    </a:gs>
                  </a:gsLst>
                  <a:lin ang="18900000" scaled="1"/>
                </a:gra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0" name="Oval 13"/>
                <p:cNvSpPr>
                  <a:spLocks noChangeArrowheads="1"/>
                </p:cNvSpPr>
                <p:nvPr/>
              </p:nvSpPr>
              <p:spPr bwMode="gray">
                <a:xfrm>
                  <a:off x="86116" y="1610614"/>
                  <a:ext cx="1131952" cy="1125979"/>
                </a:xfrm>
                <a:prstGeom prst="ellipse">
                  <a:avLst/>
                </a:prstGeom>
                <a:solidFill>
                  <a:srgbClr val="D07C00"/>
                </a:solidFill>
                <a:ln>
                  <a:headEnd/>
                  <a:tailEnd/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sp>
              <p:nvSpPr>
                <p:cNvPr id="141" name="Oval 14"/>
                <p:cNvSpPr>
                  <a:spLocks noChangeArrowheads="1"/>
                </p:cNvSpPr>
                <p:nvPr/>
              </p:nvSpPr>
              <p:spPr bwMode="gray">
                <a:xfrm>
                  <a:off x="141614" y="1664866"/>
                  <a:ext cx="1019044" cy="1013667"/>
                </a:xfrm>
                <a:prstGeom prst="ellipse">
                  <a:avLst/>
                </a:prstGeom>
                <a:solidFill>
                  <a:srgbClr val="333333"/>
                </a:solidFill>
                <a:ln w="38100" algn="ctr">
                  <a:noFill/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es-HN"/>
                </a:p>
              </p:txBody>
            </p:sp>
            <p:grpSp>
              <p:nvGrpSpPr>
                <p:cNvPr id="13" name="Group 15"/>
                <p:cNvGrpSpPr>
                  <a:grpSpLocks/>
                </p:cNvGrpSpPr>
                <p:nvPr/>
              </p:nvGrpSpPr>
              <p:grpSpPr bwMode="auto">
                <a:xfrm>
                  <a:off x="157880" y="1680095"/>
                  <a:ext cx="986511" cy="981306"/>
                  <a:chOff x="4166" y="1706"/>
                  <a:chExt cx="1252" cy="1252"/>
                </a:xfrm>
              </p:grpSpPr>
              <p:sp>
                <p:nvSpPr>
                  <p:cNvPr id="143" name="Oval 16"/>
                  <p:cNvSpPr>
                    <a:spLocks noChangeArrowheads="1"/>
                  </p:cNvSpPr>
                  <p:nvPr/>
                </p:nvSpPr>
                <p:spPr bwMode="gray">
                  <a:xfrm>
                    <a:off x="4166" y="1706"/>
                    <a:ext cx="1252" cy="125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46275"/>
                          <a:invGamma/>
                        </a:srgbClr>
                      </a:gs>
                      <a:gs pos="100000">
                        <a:srgbClr val="D6E1E2"/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4" name="Oval 17"/>
                  <p:cNvSpPr>
                    <a:spLocks noChangeArrowheads="1"/>
                  </p:cNvSpPr>
                  <p:nvPr/>
                </p:nvSpPr>
                <p:spPr bwMode="gray">
                  <a:xfrm>
                    <a:off x="4182" y="1713"/>
                    <a:ext cx="1222" cy="12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alpha val="0"/>
                        </a:srgbClr>
                      </a:gs>
                      <a:gs pos="100000">
                        <a:srgbClr val="D6E1E2">
                          <a:gamma/>
                          <a:tint val="34902"/>
                          <a:invGamma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5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4195" y="1725"/>
                    <a:ext cx="1162" cy="114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shade val="79216"/>
                          <a:invGamma/>
                        </a:srgbClr>
                      </a:gs>
                      <a:gs pos="100000">
                        <a:srgbClr val="D6E1E2">
                          <a:alpha val="4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  <p:sp>
                <p:nvSpPr>
                  <p:cNvPr id="146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4263" y="1757"/>
                    <a:ext cx="1033" cy="92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6E1E2">
                          <a:gamma/>
                          <a:tint val="0"/>
                          <a:invGamma/>
                        </a:srgbClr>
                      </a:gs>
                      <a:gs pos="100000">
                        <a:srgbClr val="D6E1E2">
                          <a:alpha val="38000"/>
                        </a:srgbClr>
                      </a:gs>
                    </a:gsLst>
                    <a:lin ang="540000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endParaRPr lang="es-HN"/>
                  </a:p>
                </p:txBody>
              </p:sp>
            </p:grpSp>
          </p:grpSp>
        </p:grpSp>
        <p:sp>
          <p:nvSpPr>
            <p:cNvPr id="135" name="AutoShape 35"/>
            <p:cNvSpPr>
              <a:spLocks noChangeArrowheads="1"/>
            </p:cNvSpPr>
            <p:nvPr/>
          </p:nvSpPr>
          <p:spPr bwMode="gray">
            <a:xfrm>
              <a:off x="262890" y="533400"/>
              <a:ext cx="1226820" cy="533400"/>
            </a:xfrm>
            <a:prstGeom prst="roundRect">
              <a:avLst>
                <a:gd name="adj" fmla="val 50000"/>
              </a:avLst>
            </a:prstGeom>
            <a:noFill/>
            <a:ln w="38100" algn="ctr">
              <a:solidFill>
                <a:schemeClr val="tx1">
                  <a:lumMod val="50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r>
                <a:rPr lang="en-US" sz="1600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P</a:t>
              </a:r>
              <a:r>
                <a:rPr lang="en-US" sz="1200" cap="small" dirty="0" err="1" smtClean="0">
                  <a:solidFill>
                    <a:schemeClr val="tx1">
                      <a:lumMod val="5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roductivos</a:t>
              </a:r>
              <a:endParaRPr lang="en-US" sz="1600" cap="small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endParaRPr>
            </a:p>
          </p:txBody>
        </p:sp>
      </p:grpSp>
      <p:pic>
        <p:nvPicPr>
          <p:cNvPr id="51" name="Picture 2" descr="C:\Documents and Settings\Owner.FÚNEZMEJIA\My Documents\Nubia's Files\logos\logoPCUC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838200"/>
            <a:ext cx="2209800" cy="2286000"/>
          </a:xfrm>
          <a:prstGeom prst="rect">
            <a:avLst/>
          </a:prstGeom>
          <a:noFill/>
        </p:spPr>
      </p:pic>
      <p:sp>
        <p:nvSpPr>
          <p:cNvPr id="50" name="Freeform 3"/>
          <p:cNvSpPr>
            <a:spLocks noEditPoints="1"/>
          </p:cNvSpPr>
          <p:nvPr/>
        </p:nvSpPr>
        <p:spPr bwMode="gray">
          <a:xfrm rot="11275379" flipV="1">
            <a:off x="1752600" y="1155032"/>
            <a:ext cx="3733800" cy="2502568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s-HN"/>
          </a:p>
        </p:txBody>
      </p:sp>
      <p:pic>
        <p:nvPicPr>
          <p:cNvPr id="52" name="Picture 2" descr="C:\Documents and Settings\Owner.FÚNEZMEJIA\My Documents\Nubia's Files\logos\logoPCUCC.png"/>
          <p:cNvPicPr>
            <a:picLocks noChangeAspect="1" noChangeArrowheads="1"/>
          </p:cNvPicPr>
          <p:nvPr/>
        </p:nvPicPr>
        <p:blipFill>
          <a:blip r:embed="rId3" cstate="print"/>
          <a:srcRect t="52899"/>
          <a:stretch>
            <a:fillRect/>
          </a:stretch>
        </p:blipFill>
        <p:spPr bwMode="auto">
          <a:xfrm>
            <a:off x="2743200" y="2047469"/>
            <a:ext cx="2209800" cy="1076731"/>
          </a:xfrm>
          <a:prstGeom prst="rect">
            <a:avLst/>
          </a:prstGeom>
          <a:noFill/>
        </p:spPr>
      </p:pic>
      <p:sp>
        <p:nvSpPr>
          <p:cNvPr id="53" name="52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63 Rectángulo"/>
          <p:cNvSpPr/>
          <p:nvPr/>
        </p:nvSpPr>
        <p:spPr>
          <a:xfrm>
            <a:off x="1447800" y="0"/>
            <a:ext cx="7696200" cy="426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s-H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1400" y="5029200"/>
            <a:ext cx="2819400" cy="685800"/>
          </a:xfrm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Vladimir Script" pitchFamily="66" charset="0"/>
              </a:rPr>
              <a:t>Seminario </a:t>
            </a:r>
            <a:endParaRPr 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Vladimir Script" pitchFamily="66" charset="0"/>
            </a:endParaRPr>
          </a:p>
        </p:txBody>
      </p:sp>
      <p:pic>
        <p:nvPicPr>
          <p:cNvPr id="31" name="Picture 3" descr="LOGO_GALA_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114800" y="5735171"/>
            <a:ext cx="1524000" cy="1026458"/>
          </a:xfrm>
          <a:prstGeom prst="ellipse">
            <a:avLst/>
          </a:prstGeom>
          <a:ln w="63500" cap="rnd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752600"/>
            <a:ext cx="1447800" cy="685800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 sz="28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NIVEL</a:t>
            </a:r>
            <a:endParaRPr lang="en-US" sz="28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gray">
          <a:xfrm>
            <a:off x="304800" y="-533400"/>
            <a:ext cx="872010" cy="26468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t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/>
            <a:r>
              <a:rPr lang="en-US" sz="1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adway" pitchFamily="82" charset="0"/>
              </a:rPr>
              <a:t>4</a:t>
            </a:r>
            <a:endParaRPr lang="en-US" sz="1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adway" pitchFamily="82" charset="0"/>
            </a:endParaRPr>
          </a:p>
        </p:txBody>
      </p:sp>
      <p:sp>
        <p:nvSpPr>
          <p:cNvPr id="48" name="Rectangle 2"/>
          <p:cNvSpPr txBox="1">
            <a:spLocks noChangeArrowheads="1"/>
          </p:cNvSpPr>
          <p:nvPr/>
        </p:nvSpPr>
        <p:spPr bwMode="white">
          <a:xfrm>
            <a:off x="0" y="4321175"/>
            <a:ext cx="91440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CÓMO REALIZAR LA MULTIPLICACIÓN DE MI G.P. EN UN AÑO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6096000" y="4337209"/>
            <a:ext cx="1329210" cy="2215991"/>
            <a:chOff x="1722773" y="779555"/>
            <a:chExt cx="977332" cy="2321479"/>
          </a:xfrm>
        </p:grpSpPr>
        <p:grpSp>
          <p:nvGrpSpPr>
            <p:cNvPr id="13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5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6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7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4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4" name="Text Box 13"/>
            <p:cNvSpPr txBox="1">
              <a:spLocks noChangeArrowheads="1"/>
            </p:cNvSpPr>
            <p:nvPr/>
          </p:nvSpPr>
          <p:spPr bwMode="gray">
            <a:xfrm>
              <a:off x="1722773" y="779555"/>
              <a:ext cx="977332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sz="13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4</a:t>
              </a:r>
            </a:p>
          </p:txBody>
        </p:sp>
      </p:grpSp>
      <p:sp>
        <p:nvSpPr>
          <p:cNvPr id="50" name="Freeform 3"/>
          <p:cNvSpPr>
            <a:spLocks noEditPoints="1"/>
          </p:cNvSpPr>
          <p:nvPr/>
        </p:nvSpPr>
        <p:spPr bwMode="gray">
          <a:xfrm rot="10800000" flipV="1">
            <a:off x="2286000" y="381001"/>
            <a:ext cx="5257800" cy="3124199"/>
          </a:xfrm>
          <a:custGeom>
            <a:avLst/>
            <a:gdLst/>
            <a:ahLst/>
            <a:cxnLst>
              <a:cxn ang="0">
                <a:pos x="1092" y="50"/>
              </a:cxn>
              <a:cxn ang="0">
                <a:pos x="822" y="168"/>
              </a:cxn>
              <a:cxn ang="0">
                <a:pos x="594" y="300"/>
              </a:cxn>
              <a:cxn ang="0">
                <a:pos x="406" y="446"/>
              </a:cxn>
              <a:cxn ang="0">
                <a:pos x="254" y="604"/>
              </a:cxn>
              <a:cxn ang="0">
                <a:pos x="140" y="772"/>
              </a:cxn>
              <a:cxn ang="0">
                <a:pos x="60" y="944"/>
              </a:cxn>
              <a:cxn ang="0">
                <a:pos x="14" y="1122"/>
              </a:cxn>
              <a:cxn ang="0">
                <a:pos x="0" y="1300"/>
              </a:cxn>
              <a:cxn ang="0">
                <a:pos x="18" y="1476"/>
              </a:cxn>
              <a:cxn ang="0">
                <a:pos x="64" y="1650"/>
              </a:cxn>
              <a:cxn ang="0">
                <a:pos x="138" y="1818"/>
              </a:cxn>
              <a:cxn ang="0">
                <a:pos x="238" y="1978"/>
              </a:cxn>
              <a:cxn ang="0">
                <a:pos x="364" y="2126"/>
              </a:cxn>
              <a:cxn ang="0">
                <a:pos x="512" y="2262"/>
              </a:cxn>
              <a:cxn ang="0">
                <a:pos x="684" y="2382"/>
              </a:cxn>
              <a:cxn ang="0">
                <a:pos x="874" y="2484"/>
              </a:cxn>
              <a:cxn ang="0">
                <a:pos x="1086" y="2564"/>
              </a:cxn>
              <a:cxn ang="0">
                <a:pos x="1314" y="2622"/>
              </a:cxn>
              <a:cxn ang="0">
                <a:pos x="1558" y="2654"/>
              </a:cxn>
              <a:cxn ang="0">
                <a:pos x="1818" y="2658"/>
              </a:cxn>
              <a:cxn ang="0">
                <a:pos x="2090" y="2632"/>
              </a:cxn>
              <a:cxn ang="0">
                <a:pos x="2374" y="2574"/>
              </a:cxn>
              <a:cxn ang="0">
                <a:pos x="2544" y="2912"/>
              </a:cxn>
              <a:cxn ang="0">
                <a:pos x="1868" y="1552"/>
              </a:cxn>
              <a:cxn ang="0">
                <a:pos x="1956" y="1914"/>
              </a:cxn>
              <a:cxn ang="0">
                <a:pos x="1788" y="1936"/>
              </a:cxn>
              <a:cxn ang="0">
                <a:pos x="1616" y="1934"/>
              </a:cxn>
              <a:cxn ang="0">
                <a:pos x="1442" y="1912"/>
              </a:cxn>
              <a:cxn ang="0">
                <a:pos x="1272" y="1872"/>
              </a:cxn>
              <a:cxn ang="0">
                <a:pos x="1108" y="1812"/>
              </a:cxn>
              <a:cxn ang="0">
                <a:pos x="952" y="1736"/>
              </a:cxn>
              <a:cxn ang="0">
                <a:pos x="810" y="1646"/>
              </a:cxn>
              <a:cxn ang="0">
                <a:pos x="684" y="1542"/>
              </a:cxn>
              <a:cxn ang="0">
                <a:pos x="578" y="1428"/>
              </a:cxn>
              <a:cxn ang="0">
                <a:pos x="494" y="1304"/>
              </a:cxn>
              <a:cxn ang="0">
                <a:pos x="438" y="1170"/>
              </a:cxn>
              <a:cxn ang="0">
                <a:pos x="410" y="1032"/>
              </a:cxn>
              <a:cxn ang="0">
                <a:pos x="416" y="888"/>
              </a:cxn>
              <a:cxn ang="0">
                <a:pos x="460" y="742"/>
              </a:cxn>
              <a:cxn ang="0">
                <a:pos x="544" y="592"/>
              </a:cxn>
              <a:cxn ang="0">
                <a:pos x="670" y="444"/>
              </a:cxn>
              <a:cxn ang="0">
                <a:pos x="844" y="298"/>
              </a:cxn>
              <a:cxn ang="0">
                <a:pos x="1070" y="154"/>
              </a:cxn>
              <a:cxn ang="0">
                <a:pos x="1348" y="16"/>
              </a:cxn>
              <a:cxn ang="0">
                <a:pos x="1244" y="0"/>
              </a:cxn>
              <a:cxn ang="0">
                <a:pos x="2820" y="1934"/>
              </a:cxn>
              <a:cxn ang="0">
                <a:pos x="2820" y="1934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lstStyle/>
          <a:p>
            <a:endParaRPr lang="es-HN"/>
          </a:p>
        </p:txBody>
      </p:sp>
      <p:sp>
        <p:nvSpPr>
          <p:cNvPr id="18" name="17 Rectángulo"/>
          <p:cNvSpPr/>
          <p:nvPr/>
        </p:nvSpPr>
        <p:spPr>
          <a:xfrm>
            <a:off x="3429000" y="5715000"/>
            <a:ext cx="2743200" cy="1143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9" name="Picture 2" descr="C:\Users\Ney Devis\Pictures\Logo G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304800"/>
            <a:ext cx="2658291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11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11" name="10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9" name="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10" name="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76325"/>
            <a:ext cx="7391400" cy="4638675"/>
          </a:xfrm>
        </p:spPr>
        <p:txBody>
          <a:bodyPr anchor="ctr"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Larry </a:t>
            </a:r>
            <a:r>
              <a:rPr lang="en-US" b="1" dirty="0" err="1" smtClean="0"/>
              <a:t>Stockstill</a:t>
            </a:r>
            <a:r>
              <a:rPr lang="en-US" b="1" dirty="0" smtClean="0"/>
              <a:t> en </a:t>
            </a:r>
            <a:r>
              <a:rPr lang="en-US" b="1" dirty="0" err="1" smtClean="0"/>
              <a:t>su</a:t>
            </a:r>
            <a:r>
              <a:rPr lang="en-US" b="1" dirty="0" smtClean="0"/>
              <a:t> </a:t>
            </a:r>
            <a:r>
              <a:rPr lang="en-US" b="1" dirty="0" err="1" smtClean="0"/>
              <a:t>libro</a:t>
            </a:r>
            <a:r>
              <a:rPr lang="en-US" b="1" dirty="0" smtClean="0"/>
              <a:t> “La </a:t>
            </a:r>
            <a:r>
              <a:rPr lang="en-US" b="1" dirty="0" err="1" smtClean="0"/>
              <a:t>Iglesia</a:t>
            </a:r>
            <a:r>
              <a:rPr lang="en-US" b="1" dirty="0" smtClean="0"/>
              <a:t> </a:t>
            </a:r>
            <a:r>
              <a:rPr lang="en-US" b="1" dirty="0" err="1" smtClean="0"/>
              <a:t>Celular</a:t>
            </a:r>
            <a:r>
              <a:rPr lang="en-US" b="1" dirty="0" smtClean="0"/>
              <a:t>” en la </a:t>
            </a:r>
            <a:r>
              <a:rPr lang="en-US" b="1" dirty="0" err="1" smtClean="0"/>
              <a:t>página</a:t>
            </a:r>
            <a:r>
              <a:rPr lang="en-US" b="1" dirty="0" smtClean="0"/>
              <a:t> 73, </a:t>
            </a:r>
            <a:r>
              <a:rPr lang="en-US" b="1" dirty="0" err="1" smtClean="0"/>
              <a:t>compara</a:t>
            </a:r>
            <a:r>
              <a:rPr lang="en-US" b="1" dirty="0" smtClean="0"/>
              <a:t> </a:t>
            </a:r>
            <a:r>
              <a:rPr lang="en-US" b="1" dirty="0" err="1" smtClean="0"/>
              <a:t>las</a:t>
            </a:r>
            <a:r>
              <a:rPr lang="en-US" b="1" dirty="0" smtClean="0"/>
              <a:t> </a:t>
            </a:r>
            <a:r>
              <a:rPr lang="en-US" b="1" dirty="0" err="1" smtClean="0"/>
              <a:t>células</a:t>
            </a:r>
            <a:r>
              <a:rPr lang="en-US" b="1" dirty="0" smtClean="0"/>
              <a:t> </a:t>
            </a:r>
            <a:r>
              <a:rPr lang="en-US" b="1" dirty="0" err="1" smtClean="0"/>
              <a:t>humanas</a:t>
            </a:r>
            <a:r>
              <a:rPr lang="en-US" b="1" dirty="0" smtClean="0"/>
              <a:t> con </a:t>
            </a:r>
            <a:r>
              <a:rPr lang="en-US" b="1" dirty="0" err="1" smtClean="0"/>
              <a:t>las</a:t>
            </a:r>
            <a:r>
              <a:rPr lang="en-US" b="1" dirty="0" smtClean="0"/>
              <a:t> </a:t>
            </a:r>
            <a:r>
              <a:rPr lang="en-US" b="1" dirty="0" err="1" smtClean="0"/>
              <a:t>espirituales</a:t>
            </a:r>
            <a:r>
              <a:rPr lang="en-US" b="1" dirty="0" smtClean="0"/>
              <a:t> y </a:t>
            </a:r>
            <a:r>
              <a:rPr lang="en-US" b="1" dirty="0" err="1" smtClean="0"/>
              <a:t>comenta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: “En ambos </a:t>
            </a:r>
            <a:r>
              <a:rPr lang="en-US" b="1" dirty="0" err="1" smtClean="0"/>
              <a:t>casos</a:t>
            </a:r>
            <a:r>
              <a:rPr lang="en-US" b="1" dirty="0" smtClean="0"/>
              <a:t>, </a:t>
            </a:r>
            <a:r>
              <a:rPr lang="en-US" b="1" dirty="0" err="1" smtClean="0"/>
              <a:t>ciertos</a:t>
            </a:r>
            <a:r>
              <a:rPr lang="en-US" b="1" dirty="0" smtClean="0"/>
              <a:t> </a:t>
            </a:r>
            <a:r>
              <a:rPr lang="en-US" b="1" dirty="0" err="1" smtClean="0"/>
              <a:t>elementos</a:t>
            </a:r>
            <a:r>
              <a:rPr lang="en-US" b="1" dirty="0" smtClean="0"/>
              <a:t> </a:t>
            </a:r>
            <a:r>
              <a:rPr lang="en-US" b="1" dirty="0" err="1" smtClean="0"/>
              <a:t>tienen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</a:t>
            </a:r>
            <a:r>
              <a:rPr lang="en-US" b="1" dirty="0" err="1" smtClean="0"/>
              <a:t>existir</a:t>
            </a:r>
            <a:r>
              <a:rPr lang="en-US" b="1" dirty="0" smtClean="0"/>
              <a:t> </a:t>
            </a:r>
            <a:r>
              <a:rPr lang="en-US" b="1" dirty="0" err="1" smtClean="0"/>
              <a:t>para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la </a:t>
            </a:r>
            <a:r>
              <a:rPr lang="en-US" b="1" dirty="0" err="1" smtClean="0"/>
              <a:t>célula</a:t>
            </a:r>
            <a:r>
              <a:rPr lang="en-US" b="1" dirty="0" smtClean="0"/>
              <a:t> </a:t>
            </a:r>
            <a:r>
              <a:rPr lang="en-US" b="1" dirty="0" err="1" smtClean="0"/>
              <a:t>pueda</a:t>
            </a:r>
            <a:r>
              <a:rPr lang="en-US" b="1" dirty="0" smtClean="0"/>
              <a:t> </a:t>
            </a:r>
            <a:r>
              <a:rPr lang="en-US" b="1" dirty="0" err="1" smtClean="0"/>
              <a:t>continuar</a:t>
            </a:r>
            <a:r>
              <a:rPr lang="en-US" b="1" dirty="0" smtClean="0"/>
              <a:t> al </a:t>
            </a:r>
            <a:r>
              <a:rPr lang="en-US" b="1" dirty="0" err="1" smtClean="0"/>
              <a:t>próximo</a:t>
            </a:r>
            <a:r>
              <a:rPr lang="en-US" b="1" dirty="0" smtClean="0"/>
              <a:t> </a:t>
            </a:r>
            <a:r>
              <a:rPr lang="en-US" b="1" dirty="0" err="1" smtClean="0"/>
              <a:t>nivel</a:t>
            </a:r>
            <a:r>
              <a:rPr lang="en-US" b="1" dirty="0" smtClean="0"/>
              <a:t> y </a:t>
            </a:r>
            <a:r>
              <a:rPr lang="en-US" b="1" dirty="0" err="1" smtClean="0"/>
              <a:t>llegar</a:t>
            </a:r>
            <a:r>
              <a:rPr lang="en-US" b="1" dirty="0" smtClean="0"/>
              <a:t> a </a:t>
            </a:r>
            <a:r>
              <a:rPr lang="en-US" b="1" dirty="0" err="1" smtClean="0"/>
              <a:t>formar</a:t>
            </a:r>
            <a:r>
              <a:rPr lang="en-US" b="1" dirty="0" smtClean="0"/>
              <a:t> dos </a:t>
            </a:r>
            <a:r>
              <a:rPr lang="en-US" b="1" dirty="0" err="1" smtClean="0"/>
              <a:t>células</a:t>
            </a:r>
            <a:r>
              <a:rPr lang="en-US" b="1" dirty="0" smtClean="0"/>
              <a:t>”</a:t>
            </a:r>
            <a:endParaRPr lang="en-US" sz="2800" b="1" dirty="0">
              <a:solidFill>
                <a:schemeClr val="tx2"/>
              </a:solidFill>
            </a:endParaRPr>
          </a:p>
        </p:txBody>
      </p:sp>
      <p:sp>
        <p:nvSpPr>
          <p:cNvPr id="6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dor\Escritorio\Imágenes con degrado\TheBody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3400" y="838200"/>
            <a:ext cx="5486400" cy="5112774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676275"/>
          </a:xfrm>
        </p:spPr>
        <p:txBody>
          <a:bodyPr/>
          <a:lstStyle/>
          <a:p>
            <a:r>
              <a:rPr lang="en-US" sz="3600" b="1" dirty="0" err="1" smtClean="0"/>
              <a:t>Multiplicando</a:t>
            </a:r>
            <a:r>
              <a:rPr lang="en-US" sz="3600" b="1" dirty="0" smtClean="0"/>
              <a:t> mi G.P.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557810" cy="2215991"/>
            <a:chOff x="1610719" y="831037"/>
            <a:chExt cx="1145416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1145416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1</a:t>
              </a: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4724400" y="1981200"/>
            <a:ext cx="4572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1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accent1"/>
              </a:buClr>
              <a:buSzTx/>
              <a:tabLst/>
              <a:defRPr/>
            </a:pPr>
            <a:r>
              <a:rPr kumimoji="0" lang="en-US" sz="3600" b="0" i="0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USTED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debe</a:t>
            </a:r>
            <a:r>
              <a:rPr lang="en-US" sz="3600" kern="0" dirty="0" smtClean="0">
                <a:latin typeface="+mn-lt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querer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que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su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G.P. se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</a:rPr>
              <a:t>multiplique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.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  <p:bldP spid="24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dor\Escritorio\Imágenes con degrado\sharing gospel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371600" y="2419350"/>
            <a:ext cx="6781800" cy="382905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152525"/>
            <a:ext cx="7543800" cy="1362075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3600" b="1" dirty="0" smtClean="0"/>
              <a:t>La G.P. </a:t>
            </a:r>
            <a:r>
              <a:rPr lang="en-US" sz="3600" b="1" dirty="0" err="1" smtClean="0"/>
              <a:t>debe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estar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convencida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que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debe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multiplicarse</a:t>
            </a:r>
            <a:r>
              <a:rPr lang="en-US" sz="3600" b="1" dirty="0" smtClean="0"/>
              <a:t>.</a:t>
            </a:r>
          </a:p>
          <a:p>
            <a:pPr marL="0" lvl="1" indent="0" algn="ctr">
              <a:spcBef>
                <a:spcPts val="0"/>
              </a:spcBef>
              <a:buNone/>
            </a:pPr>
            <a:endParaRPr lang="es-ES_tradnl" sz="3600" dirty="0" smtClean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2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2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5" name="24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dor\Escritorio\Imágenes con degrado\sharing gospel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371600" y="2419350"/>
            <a:ext cx="6781800" cy="382905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371600"/>
            <a:ext cx="7391400" cy="4562475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 smtClean="0"/>
              <a:t>J. </a:t>
            </a:r>
            <a:r>
              <a:rPr lang="en-US" b="1" dirty="0" err="1" smtClean="0"/>
              <a:t>Comiskey</a:t>
            </a:r>
            <a:r>
              <a:rPr lang="en-US" b="1" dirty="0" smtClean="0"/>
              <a:t> dice </a:t>
            </a:r>
            <a:r>
              <a:rPr lang="en-US" b="1" dirty="0" err="1" smtClean="0"/>
              <a:t>que</a:t>
            </a:r>
            <a:r>
              <a:rPr lang="en-US" b="1" dirty="0" smtClean="0"/>
              <a:t> “</a:t>
            </a:r>
            <a:r>
              <a:rPr lang="en-US" b="1" dirty="0" err="1" smtClean="0"/>
              <a:t>cada</a:t>
            </a:r>
            <a:r>
              <a:rPr lang="en-US" b="1" dirty="0" smtClean="0"/>
              <a:t> </a:t>
            </a:r>
            <a:r>
              <a:rPr lang="en-US" b="1" dirty="0" err="1" smtClean="0"/>
              <a:t>miembro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</a:t>
            </a:r>
            <a:r>
              <a:rPr lang="en-US" b="1" dirty="0" err="1" smtClean="0"/>
              <a:t>entrenado</a:t>
            </a:r>
            <a:r>
              <a:rPr lang="en-US" b="1" dirty="0" smtClean="0"/>
              <a:t> </a:t>
            </a:r>
            <a:r>
              <a:rPr lang="en-US" b="1" dirty="0" err="1" smtClean="0"/>
              <a:t>para</a:t>
            </a:r>
            <a:r>
              <a:rPr lang="en-US" b="1" dirty="0" smtClean="0"/>
              <a:t> </a:t>
            </a:r>
            <a:r>
              <a:rPr lang="en-US" b="1" dirty="0" err="1" smtClean="0"/>
              <a:t>compartir</a:t>
            </a:r>
            <a:r>
              <a:rPr lang="en-US" b="1" dirty="0" smtClean="0"/>
              <a:t> </a:t>
            </a:r>
            <a:r>
              <a:rPr lang="en-US" b="1" dirty="0" err="1" smtClean="0"/>
              <a:t>su</a:t>
            </a:r>
            <a:r>
              <a:rPr lang="en-US" b="1" dirty="0" smtClean="0"/>
              <a:t> </a:t>
            </a:r>
            <a:r>
              <a:rPr lang="en-US" b="1" dirty="0" err="1" smtClean="0"/>
              <a:t>fe</a:t>
            </a:r>
            <a:r>
              <a:rPr lang="en-US" b="1" dirty="0" smtClean="0"/>
              <a:t>, y </a:t>
            </a:r>
            <a:r>
              <a:rPr lang="en-US" b="1" dirty="0" err="1" smtClean="0"/>
              <a:t>luego</a:t>
            </a:r>
            <a:r>
              <a:rPr lang="en-US" b="1" dirty="0" smtClean="0"/>
              <a:t> los </a:t>
            </a:r>
            <a:r>
              <a:rPr lang="en-US" b="1" dirty="0" err="1" smtClean="0"/>
              <a:t>grupos</a:t>
            </a:r>
            <a:r>
              <a:rPr lang="en-US" b="1" dirty="0" smtClean="0"/>
              <a:t> </a:t>
            </a:r>
            <a:r>
              <a:rPr lang="en-US" b="1" dirty="0" err="1" smtClean="0"/>
              <a:t>celulares</a:t>
            </a:r>
            <a:r>
              <a:rPr lang="en-US" b="1" dirty="0" smtClean="0"/>
              <a:t> </a:t>
            </a:r>
            <a:r>
              <a:rPr lang="en-US" b="1" dirty="0" err="1" smtClean="0"/>
              <a:t>trabaja</a:t>
            </a:r>
            <a:r>
              <a:rPr lang="en-US" b="1" dirty="0" smtClean="0"/>
              <a:t>-ban </a:t>
            </a:r>
            <a:r>
              <a:rPr lang="en-US" b="1" dirty="0" err="1" smtClean="0"/>
              <a:t>juntos</a:t>
            </a:r>
            <a:r>
              <a:rPr lang="en-US" b="1" dirty="0" smtClean="0"/>
              <a:t> </a:t>
            </a:r>
            <a:r>
              <a:rPr lang="en-US" b="1" dirty="0" err="1" smtClean="0"/>
              <a:t>para</a:t>
            </a:r>
            <a:r>
              <a:rPr lang="en-US" b="1" dirty="0" smtClean="0"/>
              <a:t> </a:t>
            </a:r>
            <a:r>
              <a:rPr lang="en-US" b="1" dirty="0" err="1" smtClean="0"/>
              <a:t>arrastrar</a:t>
            </a:r>
            <a:r>
              <a:rPr lang="en-US" b="1" dirty="0" smtClean="0"/>
              <a:t> la </a:t>
            </a:r>
            <a:r>
              <a:rPr lang="en-US" b="1" dirty="0" err="1" smtClean="0"/>
              <a:t>captura</a:t>
            </a:r>
            <a:r>
              <a:rPr lang="en-US" b="1" dirty="0" smtClean="0"/>
              <a:t> </a:t>
            </a:r>
            <a:r>
              <a:rPr lang="en-US" b="1" dirty="0" err="1" smtClean="0"/>
              <a:t>grande</a:t>
            </a:r>
            <a:r>
              <a:rPr lang="en-US" b="1" dirty="0" smtClean="0"/>
              <a:t> de </a:t>
            </a:r>
            <a:r>
              <a:rPr lang="en-US" b="1" dirty="0" err="1" smtClean="0"/>
              <a:t>pescados</a:t>
            </a:r>
            <a:r>
              <a:rPr lang="en-US" b="1" dirty="0" smtClean="0"/>
              <a:t>. La meta </a:t>
            </a:r>
            <a:r>
              <a:rPr lang="en-US" b="1" dirty="0" err="1" smtClean="0"/>
              <a:t>clara-mente</a:t>
            </a:r>
            <a:r>
              <a:rPr lang="en-US" b="1" dirty="0" smtClean="0"/>
              <a:t> </a:t>
            </a:r>
            <a:r>
              <a:rPr lang="en-US" b="1" dirty="0" err="1" smtClean="0"/>
              <a:t>definida</a:t>
            </a:r>
            <a:r>
              <a:rPr lang="en-US" b="1" dirty="0" smtClean="0"/>
              <a:t> del </a:t>
            </a:r>
            <a:r>
              <a:rPr lang="en-US" b="1" dirty="0" err="1" smtClean="0"/>
              <a:t>grupo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la de </a:t>
            </a:r>
            <a:r>
              <a:rPr lang="en-US" b="1" dirty="0" err="1" smtClean="0"/>
              <a:t>crecer</a:t>
            </a:r>
            <a:r>
              <a:rPr lang="en-US" b="1" dirty="0" smtClean="0"/>
              <a:t> </a:t>
            </a:r>
            <a:r>
              <a:rPr lang="en-US" b="1" dirty="0" err="1" smtClean="0"/>
              <a:t>hasta</a:t>
            </a:r>
            <a:r>
              <a:rPr lang="en-US" b="1" dirty="0" smtClean="0"/>
              <a:t> el </a:t>
            </a:r>
            <a:r>
              <a:rPr lang="en-US" b="1" dirty="0" err="1" smtClean="0"/>
              <a:t>punto</a:t>
            </a:r>
            <a:r>
              <a:rPr lang="en-US" b="1" dirty="0" smtClean="0"/>
              <a:t> de la multi-</a:t>
            </a:r>
            <a:r>
              <a:rPr lang="en-US" b="1" dirty="0" err="1" smtClean="0"/>
              <a:t>plicación</a:t>
            </a:r>
            <a:r>
              <a:rPr lang="en-US" b="1" dirty="0" smtClean="0"/>
              <a:t>”.</a:t>
            </a:r>
            <a:endParaRPr lang="es-ES_tradnl" sz="3600" dirty="0" smtClean="0">
              <a:solidFill>
                <a:schemeClr val="tx2"/>
              </a:solidFill>
            </a:endParaRPr>
          </a:p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ES_tradnl" sz="2400" i="1" smtClean="0">
                <a:latin typeface="Garamond" pitchFamily="2" charset="0"/>
              </a:rPr>
              <a:t>La exploción </a:t>
            </a:r>
            <a:r>
              <a:rPr lang="es-ES_tradnl" sz="2400" i="1" dirty="0" smtClean="0">
                <a:latin typeface="Garamond" pitchFamily="2" charset="0"/>
              </a:rPr>
              <a:t>de los grupos celulares en los hogares, p. 128.</a:t>
            </a:r>
            <a:endParaRPr lang="en-US" sz="2000" i="1" dirty="0" smtClean="0">
              <a:latin typeface="Garamond" pitchFamily="2" charset="0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2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2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5" name="24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7" name="26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8" name="27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0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dor\Escritorio\Imágenes con degrado\tres amigas orando wm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352799" y="1752600"/>
            <a:ext cx="5791201" cy="45720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914400"/>
            <a:ext cx="6553200" cy="1752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sz="1050" b="1" dirty="0"/>
          </a:p>
          <a:p>
            <a:pPr lvl="1" algn="ctr">
              <a:buNone/>
            </a:pPr>
            <a:r>
              <a:rPr lang="es-ES_tradnl" sz="4000" dirty="0" smtClean="0"/>
              <a:t>Se deben hacer los planes necesarios para la multiplicación.</a:t>
            </a:r>
            <a:endParaRPr lang="en-US" sz="1050" dirty="0"/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3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3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2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25 Marcador de contenido"/>
          <p:cNvSpPr>
            <a:spLocks noGrp="1"/>
          </p:cNvSpPr>
          <p:nvPr>
            <p:ph idx="1"/>
          </p:nvPr>
        </p:nvSpPr>
        <p:spPr>
          <a:xfrm>
            <a:off x="838200" y="1447800"/>
            <a:ext cx="7924800" cy="4419600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HN" dirty="0" smtClean="0"/>
              <a:t>Realizando un énfasis en la importancia de la multiplicación, L. </a:t>
            </a:r>
            <a:r>
              <a:rPr lang="es-HN" dirty="0" err="1" smtClean="0"/>
              <a:t>Stockill</a:t>
            </a:r>
            <a:r>
              <a:rPr lang="es-HN" dirty="0" smtClean="0"/>
              <a:t> menciona:</a:t>
            </a:r>
          </a:p>
          <a:p>
            <a:pPr marL="400050" lvl="1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HN" sz="3200" dirty="0" smtClean="0"/>
              <a:t>“Cualquiera que sea el método de multiplicación, el enfoque es igual: provee una manera de producir «hijos</a:t>
            </a:r>
            <a:r>
              <a:rPr lang="es-HN" sz="3200" dirty="0" smtClean="0">
                <a:latin typeface="Arial"/>
                <a:cs typeface="Arial"/>
              </a:rPr>
              <a:t>» espirituales que puedan ser criados para reproducir más hijos espirituales”.</a:t>
            </a:r>
          </a:p>
          <a:p>
            <a:pPr marL="400050" lvl="1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es-HN" i="1" dirty="0" smtClean="0">
                <a:latin typeface="Garamond" pitchFamily="2" charset="0"/>
                <a:cs typeface="Arial"/>
              </a:rPr>
              <a:t>La iglesia celular, p. 79.</a:t>
            </a:r>
            <a:endParaRPr lang="es-HN" i="1" dirty="0">
              <a:latin typeface="Garamond" pitchFamily="2" charset="0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9" name="28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30" name="29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1" name="30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4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dor\Escritorio\Imágenes con degrado\Predicador w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057400"/>
            <a:ext cx="4572000" cy="4343400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076325"/>
            <a:ext cx="7010400" cy="2352675"/>
          </a:xfrm>
        </p:spPr>
        <p:txBody>
          <a:bodyPr/>
          <a:lstStyle/>
          <a:p>
            <a:pPr algn="just"/>
            <a:r>
              <a:rPr lang="en-US" sz="3600" b="1" dirty="0" smtClean="0"/>
              <a:t> </a:t>
            </a:r>
            <a:r>
              <a:rPr lang="en-US" sz="3600" b="1" dirty="0" err="1" smtClean="0"/>
              <a:t>Comunique</a:t>
            </a:r>
            <a:r>
              <a:rPr lang="en-US" sz="3600" b="1" dirty="0" smtClean="0"/>
              <a:t> a </a:t>
            </a:r>
            <a:r>
              <a:rPr lang="en-US" sz="3600" b="1" dirty="0" err="1" smtClean="0"/>
              <a:t>su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anciano</a:t>
            </a:r>
            <a:r>
              <a:rPr lang="en-US" sz="3600" b="1" dirty="0" smtClean="0"/>
              <a:t> los planes y </a:t>
            </a:r>
            <a:r>
              <a:rPr lang="en-US" sz="3600" b="1" dirty="0" err="1" smtClean="0"/>
              <a:t>consiga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apoyo</a:t>
            </a:r>
            <a:r>
              <a:rPr lang="en-US" sz="3600" b="1" dirty="0" smtClean="0"/>
              <a:t> y </a:t>
            </a:r>
            <a:r>
              <a:rPr lang="en-US" sz="3600" b="1" dirty="0" err="1" smtClean="0"/>
              <a:t>respaldo</a:t>
            </a:r>
            <a:r>
              <a:rPr lang="en-US" sz="3600" b="1" dirty="0" smtClean="0"/>
              <a:t>.</a:t>
            </a:r>
            <a:endParaRPr lang="en-US" sz="3200" dirty="0">
              <a:solidFill>
                <a:schemeClr val="tx2"/>
              </a:solidFill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-110010" y="2209800"/>
            <a:ext cx="1332948" cy="2215991"/>
            <a:chOff x="1610719" y="831037"/>
            <a:chExt cx="980081" cy="2321479"/>
          </a:xfrm>
        </p:grpSpPr>
        <p:grpSp>
          <p:nvGrpSpPr>
            <p:cNvPr id="8" name="Group 3"/>
            <p:cNvGrpSpPr>
              <a:grpSpLocks/>
            </p:cNvGrpSpPr>
            <p:nvPr/>
          </p:nvGrpSpPr>
          <p:grpSpPr bwMode="auto">
            <a:xfrm>
              <a:off x="1828800" y="1795463"/>
              <a:ext cx="762000" cy="665162"/>
              <a:chOff x="1110" y="2656"/>
              <a:chExt cx="1549" cy="1351"/>
            </a:xfrm>
          </p:grpSpPr>
          <p:sp>
            <p:nvSpPr>
              <p:cNvPr id="18" name="AutoShape 4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19" name="AutoShape 5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  <p:sp>
            <p:nvSpPr>
              <p:cNvPr id="20" name="AutoShape 6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s-HN" sz="4800" b="1">
                  <a:ln w="19050">
                    <a:solidFill>
                      <a:schemeClr val="tx2">
                        <a:tint val="1000"/>
                      </a:schemeClr>
                    </a:solidFill>
                    <a:prstDash val="solid"/>
                  </a:ln>
                  <a:solidFill>
                    <a:schemeClr val="accent3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Broadway" pitchFamily="82" charset="0"/>
                </a:endParaRPr>
              </a:p>
            </p:txBody>
          </p:sp>
        </p:grpSp>
        <p:sp>
          <p:nvSpPr>
            <p:cNvPr id="17" name="Text Box 13"/>
            <p:cNvSpPr txBox="1">
              <a:spLocks noChangeArrowheads="1"/>
            </p:cNvSpPr>
            <p:nvPr/>
          </p:nvSpPr>
          <p:spPr bwMode="gray">
            <a:xfrm>
              <a:off x="1610719" y="831037"/>
              <a:ext cx="977333" cy="23214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380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Broadway" pitchFamily="82" charset="0"/>
                </a:rPr>
                <a:t>4</a:t>
              </a:r>
              <a:endParaRPr lang="en-US" sz="13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roadway" pitchFamily="82" charset="0"/>
              </a:endParaRPr>
            </a:p>
          </p:txBody>
        </p:sp>
      </p:grpSp>
      <p:pic>
        <p:nvPicPr>
          <p:cNvPr id="21" name="Picture 17" descr="G:\Multimedia 2007 Trabajos\Division Interamericana\LOG OF 3.png"/>
          <p:cNvPicPr>
            <a:picLocks noChangeAspect="1" noChangeArrowheads="1"/>
          </p:cNvPicPr>
          <p:nvPr/>
        </p:nvPicPr>
        <p:blipFill>
          <a:blip r:embed="rId3" cstate="print"/>
          <a:srcRect l="3030" t="13880" r="6061" b="24430"/>
          <a:stretch>
            <a:fillRect/>
          </a:stretch>
        </p:blipFill>
        <p:spPr bwMode="auto">
          <a:xfrm>
            <a:off x="8077200" y="5551714"/>
            <a:ext cx="673100" cy="576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2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MULTIPLICACIÓN EN UN AÑO DEL G.P.</a:t>
            </a:r>
            <a:endParaRPr lang="es-HN" sz="2400" dirty="0"/>
          </a:p>
        </p:txBody>
      </p:sp>
      <p:pic>
        <p:nvPicPr>
          <p:cNvPr id="23" name="Picture 2" descr="H:\grupos pequeños\logoPC GA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2400" y="39189"/>
            <a:ext cx="1371600" cy="1332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25 Grupo"/>
          <p:cNvGrpSpPr/>
          <p:nvPr/>
        </p:nvGrpSpPr>
        <p:grpSpPr>
          <a:xfrm>
            <a:off x="0" y="6172200"/>
            <a:ext cx="9144000" cy="457200"/>
            <a:chOff x="0" y="6324600"/>
            <a:chExt cx="9144000" cy="533400"/>
          </a:xfrm>
        </p:grpSpPr>
        <p:sp>
          <p:nvSpPr>
            <p:cNvPr id="28" name="27 Rectángulo"/>
            <p:cNvSpPr/>
            <p:nvPr/>
          </p:nvSpPr>
          <p:spPr>
            <a:xfrm>
              <a:off x="0" y="6477000"/>
              <a:ext cx="6553200" cy="381000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  <p:sp>
          <p:nvSpPr>
            <p:cNvPr id="29" name="28 Recortar rectángulo de esquina sencilla"/>
            <p:cNvSpPr/>
            <p:nvPr/>
          </p:nvSpPr>
          <p:spPr>
            <a:xfrm flipH="1">
              <a:off x="6324600" y="6324600"/>
              <a:ext cx="2819400" cy="533400"/>
            </a:xfrm>
            <a:prstGeom prst="snip1Rect">
              <a:avLst>
                <a:gd name="adj" fmla="val 50000"/>
              </a:avLst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HN"/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sp>
        <p:nvSpPr>
          <p:cNvPr id="31" name="4 Marcador de pie de página"/>
          <p:cNvSpPr txBox="1">
            <a:spLocks/>
          </p:cNvSpPr>
          <p:nvPr/>
        </p:nvSpPr>
        <p:spPr bwMode="gray">
          <a:xfrm>
            <a:off x="6553200" y="6172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CERTIFICACIÓN DE LÍDERES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2" name="4 Marcador de pie de página"/>
          <p:cNvSpPr txBox="1">
            <a:spLocks/>
          </p:cNvSpPr>
          <p:nvPr/>
        </p:nvSpPr>
        <p:spPr bwMode="gray">
          <a:xfrm>
            <a:off x="0" y="6324600"/>
            <a:ext cx="990600" cy="5334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</a:rPr>
              <a:t>NIVEL IV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33" name="4 Marcador de pie de página"/>
          <p:cNvSpPr txBox="1">
            <a:spLocks/>
          </p:cNvSpPr>
          <p:nvPr/>
        </p:nvSpPr>
        <p:spPr bwMode="auto">
          <a:xfrm>
            <a:off x="990600" y="6324600"/>
            <a:ext cx="5410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Cómo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lang="en-US" sz="1600" noProof="0" dirty="0" err="1" smtClean="0">
                <a:solidFill>
                  <a:schemeClr val="bg1"/>
                </a:solidFill>
              </a:rPr>
              <a:t>realizar</a:t>
            </a:r>
            <a:r>
              <a:rPr lang="en-US" sz="1600" noProof="0" dirty="0" smtClean="0">
                <a:solidFill>
                  <a:schemeClr val="bg1"/>
                </a:solidFill>
              </a:rPr>
              <a:t> la </a:t>
            </a:r>
            <a:r>
              <a:rPr lang="en-US" sz="1600" noProof="0" dirty="0" err="1" smtClean="0">
                <a:solidFill>
                  <a:schemeClr val="bg1"/>
                </a:solidFill>
              </a:rPr>
              <a:t>multiplicación</a:t>
            </a:r>
            <a:r>
              <a:rPr lang="en-US" sz="1600" noProof="0" dirty="0" smtClean="0">
                <a:solidFill>
                  <a:schemeClr val="bg1"/>
                </a:solidFill>
              </a:rPr>
              <a:t> de la G.P. en un </a:t>
            </a:r>
            <a:r>
              <a:rPr lang="en-US" sz="1600" noProof="0" dirty="0" err="1" smtClean="0">
                <a:solidFill>
                  <a:schemeClr val="bg1"/>
                </a:solidFill>
              </a:rPr>
              <a:t>año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90600" y="6629400"/>
            <a:ext cx="8153400" cy="228600"/>
          </a:xfrm>
        </p:spPr>
        <p:txBody>
          <a:bodyPr anchor="ctr"/>
          <a:lstStyle/>
          <a:p>
            <a:r>
              <a:rPr lang="en-US" sz="1200" dirty="0" smtClean="0">
                <a:solidFill>
                  <a:schemeClr val="bg1"/>
                </a:solidFill>
              </a:rPr>
              <a:t>UNION VENEZOLANA ORIENTAL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 bldLvl="2"/>
    </p:bldLst>
  </p:timing>
</p:sld>
</file>

<file path=ppt/theme/theme1.xml><?xml version="1.0" encoding="utf-8"?>
<a:theme xmlns:a="http://schemas.openxmlformats.org/drawingml/2006/main" name="cdb2004158l">
  <a:themeElements>
    <a:clrScheme name="Personalizado 20">
      <a:dk1>
        <a:srgbClr val="000000"/>
      </a:dk1>
      <a:lt1>
        <a:sysClr val="window" lastClr="FFFFFF"/>
      </a:lt1>
      <a:dk2>
        <a:srgbClr val="FF7070"/>
      </a:dk2>
      <a:lt2>
        <a:srgbClr val="FFB7B7"/>
      </a:lt2>
      <a:accent1>
        <a:srgbClr val="D16349"/>
      </a:accent1>
      <a:accent2>
        <a:srgbClr val="C00000"/>
      </a:accent2>
      <a:accent3>
        <a:srgbClr val="A5A5A5"/>
      </a:accent3>
      <a:accent4>
        <a:srgbClr val="8C7B70"/>
      </a:accent4>
      <a:accent5>
        <a:srgbClr val="8FB08C"/>
      </a:accent5>
      <a:accent6>
        <a:srgbClr val="D19049"/>
      </a:accent6>
      <a:hlink>
        <a:srgbClr val="990000"/>
      </a:hlink>
      <a:folHlink>
        <a:srgbClr val="694F07"/>
      </a:folHlink>
    </a:clrScheme>
    <a:fontScheme name="Tema de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a de Office 1">
        <a:dk1>
          <a:srgbClr val="1D4940"/>
        </a:dk1>
        <a:lt1>
          <a:srgbClr val="FFFFFF"/>
        </a:lt1>
        <a:dk2>
          <a:srgbClr val="3F716F"/>
        </a:dk2>
        <a:lt2>
          <a:srgbClr val="C0C0C0"/>
        </a:lt2>
        <a:accent1>
          <a:srgbClr val="669E86"/>
        </a:accent1>
        <a:accent2>
          <a:srgbClr val="A2CAB4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92B7A3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2">
        <a:dk1>
          <a:srgbClr val="093575"/>
        </a:dk1>
        <a:lt1>
          <a:srgbClr val="FFFFFF"/>
        </a:lt1>
        <a:dk2>
          <a:srgbClr val="000066"/>
        </a:dk2>
        <a:lt2>
          <a:srgbClr val="808080"/>
        </a:lt2>
        <a:accent1>
          <a:srgbClr val="4B92E1"/>
        </a:accent1>
        <a:accent2>
          <a:srgbClr val="99CCFF"/>
        </a:accent2>
        <a:accent3>
          <a:srgbClr val="FFFFFF"/>
        </a:accent3>
        <a:accent4>
          <a:srgbClr val="062C63"/>
        </a:accent4>
        <a:accent5>
          <a:srgbClr val="B1C7EE"/>
        </a:accent5>
        <a:accent6>
          <a:srgbClr val="8AB9E7"/>
        </a:accent6>
        <a:hlink>
          <a:srgbClr val="0066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e Office 3">
        <a:dk1>
          <a:srgbClr val="0B4C5B"/>
        </a:dk1>
        <a:lt1>
          <a:srgbClr val="FFFFFF"/>
        </a:lt1>
        <a:dk2>
          <a:srgbClr val="000000"/>
        </a:dk2>
        <a:lt2>
          <a:srgbClr val="969696"/>
        </a:lt2>
        <a:accent1>
          <a:srgbClr val="E3BE05"/>
        </a:accent1>
        <a:accent2>
          <a:srgbClr val="81C200"/>
        </a:accent2>
        <a:accent3>
          <a:srgbClr val="FFFFFF"/>
        </a:accent3>
        <a:accent4>
          <a:srgbClr val="08404C"/>
        </a:accent4>
        <a:accent5>
          <a:srgbClr val="EFDBAA"/>
        </a:accent5>
        <a:accent6>
          <a:srgbClr val="74B0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cdb2004158l</Template>
  <TotalTime>1447</TotalTime>
  <Words>987</Words>
  <Application>Microsoft Office PowerPoint</Application>
  <PresentationFormat>Presentación en pantalla (4:3)</PresentationFormat>
  <Paragraphs>152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cdb2004158l</vt:lpstr>
      <vt:lpstr>NIVEL</vt:lpstr>
      <vt:lpstr>NIVEL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DEL G.P.</vt:lpstr>
      <vt:lpstr>MULTIPLICACIÓN EN UN AÑO DE LA G.P.</vt:lpstr>
      <vt:lpstr>MULTIPLICACIÓN EN UN AÑO DE LA G.P.</vt:lpstr>
      <vt:lpstr>Diapositiva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Cómo realizar la multiplicación de la PC en un año</dc:title>
  <dc:subject>Certificación de Líderes</dc:subject>
  <dc:creator>Fredy René Fúnez</dc:creator>
  <cp:lastModifiedBy>Ney Devis</cp:lastModifiedBy>
  <cp:revision>74</cp:revision>
  <dcterms:created xsi:type="dcterms:W3CDTF">2009-04-20T04:15:08Z</dcterms:created>
  <dcterms:modified xsi:type="dcterms:W3CDTF">2010-01-17T18:22:51Z</dcterms:modified>
  <cp:category>NIVEL IV</cp:category>
</cp:coreProperties>
</file>